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sldIdLst>
    <p:sldId id="360" r:id="rId3"/>
    <p:sldId id="399" r:id="rId4"/>
    <p:sldId id="258" r:id="rId5"/>
    <p:sldId id="300" r:id="rId6"/>
    <p:sldId id="299" r:id="rId7"/>
    <p:sldId id="303" r:id="rId8"/>
    <p:sldId id="283" r:id="rId9"/>
    <p:sldId id="294" r:id="rId10"/>
    <p:sldId id="289" r:id="rId11"/>
    <p:sldId id="286" r:id="rId12"/>
    <p:sldId id="285" r:id="rId13"/>
    <p:sldId id="284" r:id="rId14"/>
    <p:sldId id="291" r:id="rId15"/>
    <p:sldId id="293" r:id="rId16"/>
    <p:sldId id="295" r:id="rId17"/>
    <p:sldId id="292" r:id="rId18"/>
    <p:sldId id="278" r:id="rId19"/>
    <p:sldId id="365" r:id="rId20"/>
    <p:sldId id="364" r:id="rId21"/>
    <p:sldId id="363" r:id="rId22"/>
    <p:sldId id="362" r:id="rId23"/>
    <p:sldId id="361" r:id="rId24"/>
    <p:sldId id="366" r:id="rId25"/>
    <p:sldId id="367" r:id="rId26"/>
    <p:sldId id="368" r:id="rId27"/>
    <p:sldId id="262" r:id="rId28"/>
    <p:sldId id="263" r:id="rId29"/>
    <p:sldId id="266" r:id="rId30"/>
    <p:sldId id="315" r:id="rId31"/>
    <p:sldId id="319" r:id="rId32"/>
    <p:sldId id="317" r:id="rId33"/>
    <p:sldId id="321" r:id="rId34"/>
    <p:sldId id="358" r:id="rId35"/>
    <p:sldId id="320" r:id="rId36"/>
    <p:sldId id="322" r:id="rId37"/>
    <p:sldId id="316" r:id="rId38"/>
    <p:sldId id="323" r:id="rId39"/>
    <p:sldId id="325" r:id="rId40"/>
    <p:sldId id="324" r:id="rId41"/>
    <p:sldId id="356" r:id="rId42"/>
    <p:sldId id="327" r:id="rId43"/>
    <p:sldId id="328" r:id="rId44"/>
    <p:sldId id="330" r:id="rId45"/>
    <p:sldId id="359" r:id="rId46"/>
    <p:sldId id="326" r:id="rId47"/>
    <p:sldId id="331" r:id="rId48"/>
    <p:sldId id="332" r:id="rId49"/>
    <p:sldId id="333" r:id="rId50"/>
    <p:sldId id="334" r:id="rId51"/>
    <p:sldId id="335" r:id="rId52"/>
    <p:sldId id="336" r:id="rId53"/>
    <p:sldId id="329" r:id="rId54"/>
    <p:sldId id="338" r:id="rId55"/>
    <p:sldId id="337" r:id="rId56"/>
    <p:sldId id="339" r:id="rId57"/>
    <p:sldId id="340" r:id="rId58"/>
    <p:sldId id="342" r:id="rId59"/>
    <p:sldId id="343" r:id="rId60"/>
    <p:sldId id="341" r:id="rId61"/>
    <p:sldId id="345" r:id="rId62"/>
    <p:sldId id="346" r:id="rId63"/>
    <p:sldId id="344" r:id="rId64"/>
    <p:sldId id="347" r:id="rId65"/>
    <p:sldId id="348" r:id="rId66"/>
    <p:sldId id="349" r:id="rId67"/>
    <p:sldId id="357" r:id="rId68"/>
    <p:sldId id="350" r:id="rId69"/>
    <p:sldId id="352" r:id="rId70"/>
    <p:sldId id="351" r:id="rId71"/>
    <p:sldId id="354" r:id="rId72"/>
    <p:sldId id="353" r:id="rId73"/>
    <p:sldId id="355" r:id="rId74"/>
    <p:sldId id="267" r:id="rId75"/>
    <p:sldId id="372" r:id="rId76"/>
    <p:sldId id="371" r:id="rId77"/>
    <p:sldId id="370" r:id="rId78"/>
    <p:sldId id="369" r:id="rId79"/>
    <p:sldId id="374" r:id="rId80"/>
    <p:sldId id="375" r:id="rId81"/>
    <p:sldId id="377" r:id="rId82"/>
    <p:sldId id="376" r:id="rId83"/>
    <p:sldId id="378" r:id="rId84"/>
    <p:sldId id="379" r:id="rId85"/>
    <p:sldId id="269" r:id="rId86"/>
    <p:sldId id="271" r:id="rId87"/>
    <p:sldId id="386" r:id="rId88"/>
    <p:sldId id="385" r:id="rId89"/>
    <p:sldId id="384" r:id="rId90"/>
    <p:sldId id="383" r:id="rId91"/>
    <p:sldId id="382" r:id="rId92"/>
    <p:sldId id="381" r:id="rId93"/>
    <p:sldId id="389" r:id="rId94"/>
    <p:sldId id="391" r:id="rId95"/>
    <p:sldId id="390" r:id="rId96"/>
    <p:sldId id="388" r:id="rId97"/>
    <p:sldId id="393" r:id="rId98"/>
    <p:sldId id="394" r:id="rId99"/>
    <p:sldId id="392" r:id="rId100"/>
    <p:sldId id="387" r:id="rId101"/>
    <p:sldId id="272" r:id="rId102"/>
    <p:sldId id="397" r:id="rId103"/>
    <p:sldId id="396" r:id="rId104"/>
    <p:sldId id="395" r:id="rId105"/>
    <p:sldId id="273" r:id="rId106"/>
    <p:sldId id="304" r:id="rId107"/>
    <p:sldId id="308" r:id="rId108"/>
    <p:sldId id="307" r:id="rId109"/>
    <p:sldId id="314" r:id="rId110"/>
    <p:sldId id="313" r:id="rId111"/>
    <p:sldId id="312" r:id="rId112"/>
    <p:sldId id="311" r:id="rId113"/>
    <p:sldId id="398" r:id="rId114"/>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 xmlns:p15="http://schemas.microsoft.com/office/powerpoint/2012/main">
        <p15:guide id="1" orient="horz" pos="2234">
          <p15:clr>
            <a:srgbClr val="A4A3A4"/>
          </p15:clr>
        </p15:guide>
        <p15:guide id="2" pos="291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FF6699"/>
    <a:srgbClr val="D0DD23"/>
    <a:srgbClr val="EBEEF8"/>
    <a:srgbClr val="9CA4E2"/>
    <a:srgbClr val="8E95DB"/>
    <a:srgbClr val="A1AAE3"/>
    <a:srgbClr val="8D94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autoAdjust="0"/>
  </p:normalViewPr>
  <p:slideViewPr>
    <p:cSldViewPr snapToGrid="0">
      <p:cViewPr>
        <p:scale>
          <a:sx n="100" d="100"/>
          <a:sy n="100" d="100"/>
        </p:scale>
        <p:origin x="-1188" y="-264"/>
      </p:cViewPr>
      <p:guideLst>
        <p:guide orient="horz" pos="2234"/>
        <p:guide pos="291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heme" Target="theme/theme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slide" Target="slides/slide108.xml"/><Relationship Id="rId115"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3" y="1122424"/>
            <a:ext cx="6858020" cy="238773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3" y="3602234"/>
            <a:ext cx="6858020" cy="165585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835" indent="0" algn="ctr">
              <a:buNone/>
              <a:defRPr sz="1600"/>
            </a:lvl7pPr>
            <a:lvl8pPr marL="3201035" indent="0" algn="ctr">
              <a:buNone/>
              <a:defRPr sz="1600"/>
            </a:lvl8pPr>
            <a:lvl9pPr marL="3658235"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395E8D4B-A0AD-40AF-B3E1-57A8A2A0BBDD}" type="datetimeFigureOut">
              <a:rPr lang="zh-CN" altLang="en-US"/>
              <a:pPr>
                <a:defRPr/>
              </a:pPr>
              <a:t>2016-8-12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73208CF-5155-45E0-9AC4-38268EA823F4}" type="slidenum">
              <a:rPr altLang="en-US"/>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47072FB6-27B7-44AD-B1EC-9F09603554EB}" type="datetimeFigureOut">
              <a:rPr lang="zh-CN" altLang="en-US"/>
              <a:pPr>
                <a:defRPr/>
              </a:pPr>
              <a:t>2016-8-12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F771E5D-0F8A-4921-90B5-DE7C51C499C9}" type="slidenum">
              <a:rPr altLang="en-US"/>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95" y="365145"/>
            <a:ext cx="1971681" cy="581215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2" y="365145"/>
            <a:ext cx="5800742" cy="581215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FBD98D94-3463-4842-94B4-BFBB9CF29FC9}" type="datetimeFigureOut">
              <a:rPr lang="zh-CN" altLang="en-US"/>
              <a:pPr>
                <a:defRPr/>
              </a:pPr>
              <a:t>2016-8-12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74FFC56-767F-4E5A-AD15-9CFB2343CE34}" type="slidenum">
              <a:rPr altLang="en-US"/>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2" y="365145"/>
            <a:ext cx="7886724" cy="581215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4289B092-E9B2-4405-9DBB-BB686ABE9443}" type="datetimeFigureOut">
              <a:rPr lang="zh-CN" altLang="en-US"/>
              <a:pPr>
                <a:defRPr/>
              </a:pPr>
              <a:t>2016-8-12</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FBAC6648-4868-45D1-B811-F6668CDCB403}" type="slidenum">
              <a:rPr altLang="en-US"/>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3" y="1122424"/>
            <a:ext cx="6858020" cy="238773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3" y="3602234"/>
            <a:ext cx="6858020" cy="165585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835" indent="0" algn="ctr">
              <a:buNone/>
              <a:defRPr sz="1600"/>
            </a:lvl7pPr>
            <a:lvl8pPr marL="3201035" indent="0" algn="ctr">
              <a:buNone/>
              <a:defRPr sz="1600"/>
            </a:lvl8pPr>
            <a:lvl9pPr marL="3658235"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395E8D4B-A0AD-40AF-B3E1-57A8A2A0BBDD}" type="datetimeFigureOut">
              <a:rPr lang="zh-CN" altLang="en-US">
                <a:solidFill>
                  <a:prstClr val="black">
                    <a:tint val="75000"/>
                  </a:prstClr>
                </a:solidFill>
              </a:rPr>
              <a:pPr>
                <a:defRPr/>
              </a:pPr>
              <a:t>2016-8-12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473208CF-5155-45E0-9AC4-38268EA823F4}" type="slidenum">
              <a:rPr altLang="en-US"/>
              <a:pPr/>
              <a:t>‹#›</a:t>
            </a:fld>
            <a:endParaRPr lang="zh-CN" altLang="en-US"/>
          </a:p>
        </p:txBody>
      </p:sp>
    </p:spTree>
    <p:extLst>
      <p:ext uri="{BB962C8B-B14F-4D97-AF65-F5344CB8AC3E}">
        <p14:creationId xmlns:p14="http://schemas.microsoft.com/office/powerpoint/2010/main" val="39254299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416B8D40-728B-4BDA-9CDC-99BDAEF194BB}" type="datetimeFigureOut">
              <a:rPr lang="zh-CN" altLang="en-US">
                <a:solidFill>
                  <a:prstClr val="black">
                    <a:tint val="75000"/>
                  </a:prstClr>
                </a:solidFill>
              </a:rPr>
              <a:pPr>
                <a:defRPr/>
              </a:pPr>
              <a:t>2016-8-12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61C3EABA-E881-44FB-BCAE-FB57B0FCF803}" type="slidenum">
              <a:rPr altLang="en-US"/>
              <a:pPr/>
              <a:t>‹#›</a:t>
            </a:fld>
            <a:endParaRPr lang="zh-CN" altLang="en-US"/>
          </a:p>
        </p:txBody>
      </p:sp>
    </p:spTree>
    <p:extLst>
      <p:ext uri="{BB962C8B-B14F-4D97-AF65-F5344CB8AC3E}">
        <p14:creationId xmlns:p14="http://schemas.microsoft.com/office/powerpoint/2010/main" val="2161287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9" y="1709831"/>
            <a:ext cx="7886724" cy="2852892"/>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9" y="4589713"/>
            <a:ext cx="7886724" cy="15002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06A96EA-E822-4D93-A824-CF539E71BD16}" type="datetimeFigureOut">
              <a:rPr lang="zh-CN" altLang="en-US">
                <a:solidFill>
                  <a:prstClr val="black">
                    <a:tint val="75000"/>
                  </a:prstClr>
                </a:solidFill>
              </a:rPr>
              <a:pPr>
                <a:defRPr/>
              </a:pPr>
              <a:t>2016-8-12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093B9515-F383-4699-A81A-8A570A9EFE26}" type="slidenum">
              <a:rPr altLang="en-US"/>
              <a:pPr/>
              <a:t>‹#›</a:t>
            </a:fld>
            <a:endParaRPr lang="zh-CN" altLang="en-US"/>
          </a:p>
        </p:txBody>
      </p:sp>
    </p:spTree>
    <p:extLst>
      <p:ext uri="{BB962C8B-B14F-4D97-AF65-F5344CB8AC3E}">
        <p14:creationId xmlns:p14="http://schemas.microsoft.com/office/powerpoint/2010/main" val="33852898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2" y="1825724"/>
            <a:ext cx="3886212" cy="4351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64" y="1825724"/>
            <a:ext cx="3886212" cy="4351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133D9D51-2D8D-4B1E-BFCC-FD61C0312A98}" type="datetimeFigureOut">
              <a:rPr lang="zh-CN" altLang="en-US">
                <a:solidFill>
                  <a:prstClr val="black">
                    <a:tint val="75000"/>
                  </a:prstClr>
                </a:solidFill>
              </a:rPr>
              <a:pPr>
                <a:defRPr/>
              </a:pPr>
              <a:t>2016-8-12</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fld id="{CAA11D8B-BA08-4888-8D4F-741A69BF353C}" type="slidenum">
              <a:rPr altLang="en-US"/>
              <a:pPr/>
              <a:t>‹#›</a:t>
            </a:fld>
            <a:endParaRPr lang="zh-CN" altLang="en-US"/>
          </a:p>
        </p:txBody>
      </p:sp>
    </p:spTree>
    <p:extLst>
      <p:ext uri="{BB962C8B-B14F-4D97-AF65-F5344CB8AC3E}">
        <p14:creationId xmlns:p14="http://schemas.microsoft.com/office/powerpoint/2010/main" val="32655659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3" y="365145"/>
            <a:ext cx="7886724" cy="132563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9843" y="1681255"/>
            <a:ext cx="3868352" cy="8239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29843" y="2505211"/>
            <a:ext cx="3868352" cy="368478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64" y="1681255"/>
            <a:ext cx="3887403" cy="8239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64" y="2505211"/>
            <a:ext cx="3887403" cy="368478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pPr>
              <a:defRPr/>
            </a:pPr>
            <a:fld id="{5AF634F1-89C4-46C3-B490-23140F250543}" type="datetimeFigureOut">
              <a:rPr lang="zh-CN" altLang="en-US">
                <a:solidFill>
                  <a:prstClr val="black">
                    <a:tint val="75000"/>
                  </a:prstClr>
                </a:solidFill>
              </a:rPr>
              <a:pPr>
                <a:defRPr/>
              </a:pPr>
              <a:t>2016-8-12</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fld id="{2069A600-8FA0-4FDE-9F80-45FE8A53C6A0}" type="slidenum">
              <a:rPr altLang="en-US"/>
              <a:pPr/>
              <a:t>‹#›</a:t>
            </a:fld>
            <a:endParaRPr lang="zh-CN" altLang="en-US"/>
          </a:p>
        </p:txBody>
      </p:sp>
    </p:spTree>
    <p:extLst>
      <p:ext uri="{BB962C8B-B14F-4D97-AF65-F5344CB8AC3E}">
        <p14:creationId xmlns:p14="http://schemas.microsoft.com/office/powerpoint/2010/main" val="961344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2A08A92E-2102-4432-8A12-134C4F39AA14}" type="datetimeFigureOut">
              <a:rPr lang="zh-CN" altLang="en-US">
                <a:solidFill>
                  <a:prstClr val="black">
                    <a:tint val="75000"/>
                  </a:prstClr>
                </a:solidFill>
              </a:rPr>
              <a:pPr>
                <a:defRPr/>
              </a:pPr>
              <a:t>2016-8-12</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fld id="{0D9CF3D5-0639-4D84-BCFA-2ADC99FFF3D4}" type="slidenum">
              <a:rPr altLang="en-US"/>
              <a:pPr/>
              <a:t>‹#›</a:t>
            </a:fld>
            <a:endParaRPr lang="zh-CN" altLang="en-US"/>
          </a:p>
        </p:txBody>
      </p:sp>
    </p:spTree>
    <p:extLst>
      <p:ext uri="{BB962C8B-B14F-4D97-AF65-F5344CB8AC3E}">
        <p14:creationId xmlns:p14="http://schemas.microsoft.com/office/powerpoint/2010/main" val="17733418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E6EC15D-C0AC-4B2E-A95A-ACF5BBB26B0F}" type="datetimeFigureOut">
              <a:rPr lang="zh-CN" altLang="en-US">
                <a:solidFill>
                  <a:prstClr val="black">
                    <a:tint val="75000"/>
                  </a:prstClr>
                </a:solidFill>
              </a:rPr>
              <a:pPr>
                <a:defRPr/>
              </a:pPr>
              <a:t>2016-8-12</a:t>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fld id="{F4A9FE57-916B-4684-B955-8FE2223CA07C}" type="slidenum">
              <a:rPr altLang="en-US"/>
              <a:pPr/>
              <a:t>‹#›</a:t>
            </a:fld>
            <a:endParaRPr lang="zh-CN" altLang="en-US"/>
          </a:p>
        </p:txBody>
      </p:sp>
    </p:spTree>
    <p:extLst>
      <p:ext uri="{BB962C8B-B14F-4D97-AF65-F5344CB8AC3E}">
        <p14:creationId xmlns:p14="http://schemas.microsoft.com/office/powerpoint/2010/main" val="1717276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416B8D40-728B-4BDA-9CDC-99BDAEF194BB}" type="datetimeFigureOut">
              <a:rPr lang="zh-CN" altLang="en-US"/>
              <a:pPr>
                <a:defRPr/>
              </a:pPr>
              <a:t>2016-8-12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61C3EABA-E881-44FB-BCAE-FB57B0FCF803}" type="slidenum">
              <a:rPr altLang="en-US"/>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25"/>
            <a:ext cx="2949187" cy="1600287"/>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403" y="987479"/>
            <a:ext cx="4629164" cy="48738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3" y="2057512"/>
            <a:ext cx="2949187" cy="3811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2563B4A-03A6-4539-A12F-B01CEEF552A8}" type="datetimeFigureOut">
              <a:rPr lang="zh-CN" altLang="en-US">
                <a:solidFill>
                  <a:prstClr val="black">
                    <a:tint val="75000"/>
                  </a:prstClr>
                </a:solidFill>
              </a:rPr>
              <a:pPr>
                <a:defRPr/>
              </a:pPr>
              <a:t>2016-8-12</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fld id="{24F6A9D2-8FD5-470E-8672-C317A317E4E5}" type="slidenum">
              <a:rPr altLang="en-US"/>
              <a:pPr/>
              <a:t>‹#›</a:t>
            </a:fld>
            <a:endParaRPr lang="zh-CN" altLang="en-US"/>
          </a:p>
        </p:txBody>
      </p:sp>
    </p:spTree>
    <p:extLst>
      <p:ext uri="{BB962C8B-B14F-4D97-AF65-F5344CB8AC3E}">
        <p14:creationId xmlns:p14="http://schemas.microsoft.com/office/powerpoint/2010/main" val="8543139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25"/>
            <a:ext cx="2949187" cy="1600287"/>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403" y="987479"/>
            <a:ext cx="4629164" cy="487389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pPr lvl="0"/>
            <a:endParaRPr lang="zh-CN" altLang="en-US" noProof="1"/>
          </a:p>
        </p:txBody>
      </p:sp>
      <p:sp>
        <p:nvSpPr>
          <p:cNvPr id="4" name="文本占位符 3"/>
          <p:cNvSpPr>
            <a:spLocks noGrp="1"/>
          </p:cNvSpPr>
          <p:nvPr>
            <p:ph type="body" sz="half" idx="2"/>
          </p:nvPr>
        </p:nvSpPr>
        <p:spPr>
          <a:xfrm>
            <a:off x="629843" y="2057512"/>
            <a:ext cx="2949187" cy="3811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CDBCC4D-856C-47DF-BAA9-515EB57BB5CE}" type="datetimeFigureOut">
              <a:rPr lang="zh-CN" altLang="en-US">
                <a:solidFill>
                  <a:prstClr val="black">
                    <a:tint val="75000"/>
                  </a:prstClr>
                </a:solidFill>
              </a:rPr>
              <a:pPr>
                <a:defRPr/>
              </a:pPr>
              <a:t>2016-8-12</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fld id="{074956F8-B3FF-4FE4-AA32-957D2044029A}" type="slidenum">
              <a:rPr altLang="en-US"/>
              <a:pPr/>
              <a:t>‹#›</a:t>
            </a:fld>
            <a:endParaRPr lang="zh-CN" altLang="en-US"/>
          </a:p>
        </p:txBody>
      </p:sp>
    </p:spTree>
    <p:extLst>
      <p:ext uri="{BB962C8B-B14F-4D97-AF65-F5344CB8AC3E}">
        <p14:creationId xmlns:p14="http://schemas.microsoft.com/office/powerpoint/2010/main" val="2703258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47072FB6-27B7-44AD-B1EC-9F09603554EB}" type="datetimeFigureOut">
              <a:rPr lang="zh-CN" altLang="en-US">
                <a:solidFill>
                  <a:prstClr val="black">
                    <a:tint val="75000"/>
                  </a:prstClr>
                </a:solidFill>
              </a:rPr>
              <a:pPr>
                <a:defRPr/>
              </a:pPr>
              <a:t>2016-8-12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0F771E5D-0F8A-4921-90B5-DE7C51C499C9}" type="slidenum">
              <a:rPr altLang="en-US"/>
              <a:pPr/>
              <a:t>‹#›</a:t>
            </a:fld>
            <a:endParaRPr lang="zh-CN" altLang="en-US"/>
          </a:p>
        </p:txBody>
      </p:sp>
    </p:spTree>
    <p:extLst>
      <p:ext uri="{BB962C8B-B14F-4D97-AF65-F5344CB8AC3E}">
        <p14:creationId xmlns:p14="http://schemas.microsoft.com/office/powerpoint/2010/main" val="2793445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95" y="365145"/>
            <a:ext cx="1971681" cy="581215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2" y="365145"/>
            <a:ext cx="5800742" cy="581215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FBD98D94-3463-4842-94B4-BFBB9CF29FC9}" type="datetimeFigureOut">
              <a:rPr lang="zh-CN" altLang="en-US">
                <a:solidFill>
                  <a:prstClr val="black">
                    <a:tint val="75000"/>
                  </a:prstClr>
                </a:solidFill>
              </a:rPr>
              <a:pPr>
                <a:defRPr/>
              </a:pPr>
              <a:t>2016-8-12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474FFC56-767F-4E5A-AD15-9CFB2343CE34}" type="slidenum">
              <a:rPr altLang="en-US"/>
              <a:pPr/>
              <a:t>‹#›</a:t>
            </a:fld>
            <a:endParaRPr lang="zh-CN" altLang="en-US"/>
          </a:p>
        </p:txBody>
      </p:sp>
    </p:spTree>
    <p:extLst>
      <p:ext uri="{BB962C8B-B14F-4D97-AF65-F5344CB8AC3E}">
        <p14:creationId xmlns:p14="http://schemas.microsoft.com/office/powerpoint/2010/main" val="2243063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2" y="365145"/>
            <a:ext cx="7886724" cy="581215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4289B092-E9B2-4405-9DBB-BB686ABE9443}" type="datetimeFigureOut">
              <a:rPr lang="zh-CN" altLang="en-US">
                <a:solidFill>
                  <a:prstClr val="black">
                    <a:tint val="75000"/>
                  </a:prstClr>
                </a:solidFill>
              </a:rPr>
              <a:pPr>
                <a:defRPr/>
              </a:pPr>
              <a:t>2016-8-12</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fld id="{FBAC6648-4868-45D1-B811-F6668CDCB403}" type="slidenum">
              <a:rPr altLang="en-US"/>
              <a:pPr/>
              <a:t>‹#›</a:t>
            </a:fld>
            <a:endParaRPr lang="zh-CN" altLang="en-US"/>
          </a:p>
        </p:txBody>
      </p:sp>
    </p:spTree>
    <p:extLst>
      <p:ext uri="{BB962C8B-B14F-4D97-AF65-F5344CB8AC3E}">
        <p14:creationId xmlns:p14="http://schemas.microsoft.com/office/powerpoint/2010/main" val="730776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9" y="1709831"/>
            <a:ext cx="7886724" cy="2852892"/>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9" y="4589713"/>
            <a:ext cx="7886724" cy="15002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06A96EA-E822-4D93-A824-CF539E71BD16}" type="datetimeFigureOut">
              <a:rPr lang="zh-CN" altLang="en-US"/>
              <a:pPr>
                <a:defRPr/>
              </a:pPr>
              <a:t>2016-8-12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93B9515-F383-4699-A81A-8A570A9EFE26}" type="slidenum">
              <a:rPr altLang="en-US"/>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2" y="1825724"/>
            <a:ext cx="3886212" cy="4351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64" y="1825724"/>
            <a:ext cx="3886212" cy="4351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133D9D51-2D8D-4B1E-BFCC-FD61C0312A98}" type="datetimeFigureOut">
              <a:rPr lang="zh-CN" altLang="en-US"/>
              <a:pPr>
                <a:defRPr/>
              </a:pPr>
              <a:t>2016-8-12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AA11D8B-BA08-4888-8D4F-741A69BF353C}" type="slidenum">
              <a:rPr altLang="en-US"/>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3" y="365145"/>
            <a:ext cx="7886724" cy="132563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9843" y="1681255"/>
            <a:ext cx="3868352" cy="8239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29843" y="2505211"/>
            <a:ext cx="3868352" cy="368478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64" y="1681255"/>
            <a:ext cx="3887403" cy="8239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64" y="2505211"/>
            <a:ext cx="3887403" cy="368478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pPr>
              <a:defRPr/>
            </a:pPr>
            <a:fld id="{5AF634F1-89C4-46C3-B490-23140F250543}" type="datetimeFigureOut">
              <a:rPr lang="zh-CN" altLang="en-US"/>
              <a:pPr>
                <a:defRPr/>
              </a:pPr>
              <a:t>2016-8-12</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2069A600-8FA0-4FDE-9F80-45FE8A53C6A0}" type="slidenum">
              <a:rPr altLang="en-US"/>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2A08A92E-2102-4432-8A12-134C4F39AA14}" type="datetimeFigureOut">
              <a:rPr lang="zh-CN" altLang="en-US"/>
              <a:pPr>
                <a:defRPr/>
              </a:pPr>
              <a:t>2016-8-12</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0D9CF3D5-0639-4D84-BCFA-2ADC99FFF3D4}" type="slidenum">
              <a:rPr altLang="en-US"/>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E6EC15D-C0AC-4B2E-A95A-ACF5BBB26B0F}" type="datetimeFigureOut">
              <a:rPr lang="zh-CN" altLang="en-US"/>
              <a:pPr>
                <a:defRPr/>
              </a:pPr>
              <a:t>2016-8-12</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F4A9FE57-916B-4684-B955-8FE2223CA07C}" type="slidenum">
              <a:rPr altLang="en-US"/>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25"/>
            <a:ext cx="2949187" cy="1600287"/>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403" y="987479"/>
            <a:ext cx="4629164" cy="48738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3" y="2057512"/>
            <a:ext cx="2949187" cy="3811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2563B4A-03A6-4539-A12F-B01CEEF552A8}" type="datetimeFigureOut">
              <a:rPr lang="zh-CN" altLang="en-US"/>
              <a:pPr>
                <a:defRPr/>
              </a:pPr>
              <a:t>2016-8-12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24F6A9D2-8FD5-470E-8672-C317A317E4E5}" type="slidenum">
              <a:rPr altLang="en-US"/>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25"/>
            <a:ext cx="2949187" cy="1600287"/>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403" y="987479"/>
            <a:ext cx="4629164" cy="487389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pPr lvl="0"/>
            <a:endParaRPr lang="zh-CN" altLang="en-US" noProof="1"/>
          </a:p>
        </p:txBody>
      </p:sp>
      <p:sp>
        <p:nvSpPr>
          <p:cNvPr id="4" name="文本占位符 3"/>
          <p:cNvSpPr>
            <a:spLocks noGrp="1"/>
          </p:cNvSpPr>
          <p:nvPr>
            <p:ph type="body" sz="half" idx="2"/>
          </p:nvPr>
        </p:nvSpPr>
        <p:spPr>
          <a:xfrm>
            <a:off x="629843" y="2057512"/>
            <a:ext cx="2949187" cy="3811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CDBCC4D-856C-47DF-BAA9-515EB57BB5CE}" type="datetimeFigureOut">
              <a:rPr lang="zh-CN" altLang="en-US"/>
              <a:pPr>
                <a:defRPr/>
              </a:pPr>
              <a:t>2016-8-12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074956F8-B3FF-4FE4-AA32-957D2044029A}" type="slidenum">
              <a:rPr altLang="en-US"/>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noChangeArrowheads="1"/>
          </p:cNvSpPr>
          <p:nvPr>
            <p:ph type="body" idx="4294967295"/>
          </p:nvPr>
        </p:nvSpPr>
        <p:spPr bwMode="auto">
          <a:xfrm>
            <a:off x="628650" y="1825625"/>
            <a:ext cx="78867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buFont typeface="Arial" panose="020B0604020202020204" pitchFamily="34" charset="0"/>
              <a:buNone/>
              <a:defRPr sz="1200" noProof="1">
                <a:solidFill>
                  <a:schemeClr val="tx1">
                    <a:tint val="75000"/>
                  </a:schemeClr>
                </a:solidFill>
                <a:latin typeface="+mn-lt"/>
                <a:ea typeface="+mn-ea"/>
              </a:defRPr>
            </a:lvl1pPr>
          </a:lstStyle>
          <a:p>
            <a:pPr>
              <a:defRPr/>
            </a:pPr>
            <a:fld id="{9D44FA8B-09C1-4811-B7B0-C50F02F7DAC5}" type="datetimeFigureOut">
              <a:rPr lang="zh-CN" altLang="en-US"/>
              <a:pPr>
                <a:defRPr/>
              </a:pPr>
              <a:t>2016-8-12</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buFont typeface="Arial" panose="020B0604020202020204" pitchFamily="34" charset="0"/>
              <a:buNone/>
              <a:defRPr sz="1200" noProof="1">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noProof="1">
                <a:solidFill>
                  <a:srgbClr val="898989"/>
                </a:solidFill>
              </a:defRPr>
            </a:lvl1pPr>
          </a:lstStyle>
          <a:p>
            <a:fld id="{9F99BA13-B170-4B1B-BD24-E2AF23EF71EB}" type="slidenum">
              <a:rPr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7013"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7013"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7013"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noChangeArrowheads="1"/>
          </p:cNvSpPr>
          <p:nvPr>
            <p:ph type="body" idx="4294967295"/>
          </p:nvPr>
        </p:nvSpPr>
        <p:spPr bwMode="auto">
          <a:xfrm>
            <a:off x="628650" y="1825625"/>
            <a:ext cx="78867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buFont typeface="Arial" panose="020B0604020202020204" pitchFamily="34" charset="0"/>
              <a:buNone/>
              <a:defRPr sz="1200" noProof="1">
                <a:solidFill>
                  <a:schemeClr val="tx1">
                    <a:tint val="75000"/>
                  </a:schemeClr>
                </a:solidFill>
                <a:latin typeface="+mn-lt"/>
                <a:ea typeface="+mn-ea"/>
              </a:defRPr>
            </a:lvl1pPr>
          </a:lstStyle>
          <a:p>
            <a:pPr>
              <a:defRPr/>
            </a:pPr>
            <a:fld id="{9D44FA8B-09C1-4811-B7B0-C50F02F7DAC5}" type="datetimeFigureOut">
              <a:rPr lang="zh-CN" altLang="en-US">
                <a:solidFill>
                  <a:prstClr val="black">
                    <a:tint val="75000"/>
                  </a:prstClr>
                </a:solidFill>
              </a:rPr>
              <a:pPr>
                <a:defRPr/>
              </a:pPr>
              <a:t>2016-8-12</a:t>
            </a:fld>
            <a:endParaRPr lang="zh-CN" altLang="en-US">
              <a:solidFill>
                <a:prstClr val="black">
                  <a:tint val="75000"/>
                </a:prstClr>
              </a:solidFill>
            </a:endParaRPr>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buFont typeface="Arial" panose="020B0604020202020204" pitchFamily="34" charset="0"/>
              <a:buNone/>
              <a:defRPr sz="1200" noProof="1">
                <a:solidFill>
                  <a:schemeClr val="tx1">
                    <a:tint val="75000"/>
                  </a:schemeClr>
                </a:solidFill>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noProof="1">
                <a:solidFill>
                  <a:srgbClr val="898989"/>
                </a:solidFill>
              </a:defRPr>
            </a:lvl1pPr>
          </a:lstStyle>
          <a:p>
            <a:fld id="{9F99BA13-B170-4B1B-BD24-E2AF23EF71EB}" type="slidenum">
              <a:rPr altLang="en-US"/>
              <a:pPr/>
              <a:t>‹#›</a:t>
            </a:fld>
            <a:endParaRPr lang="zh-CN" altLang="en-US"/>
          </a:p>
        </p:txBody>
      </p:sp>
    </p:spTree>
    <p:extLst>
      <p:ext uri="{BB962C8B-B14F-4D97-AF65-F5344CB8AC3E}">
        <p14:creationId xmlns:p14="http://schemas.microsoft.com/office/powerpoint/2010/main" val="15689923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7013"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7013"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7013"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slide" Target="slide63.xml"/><Relationship Id="rId13" Type="http://schemas.openxmlformats.org/officeDocument/2006/relationships/slide" Target="slide19.xml"/><Relationship Id="rId3" Type="http://schemas.openxmlformats.org/officeDocument/2006/relationships/slide" Target="slide7.xml"/><Relationship Id="rId7" Type="http://schemas.openxmlformats.org/officeDocument/2006/relationships/slide" Target="slide43.xml"/><Relationship Id="rId12"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hyperlink" Target="03.mp3" TargetMode="External"/><Relationship Id="rId5" Type="http://schemas.openxmlformats.org/officeDocument/2006/relationships/slide" Target="slide2.xml"/><Relationship Id="rId10"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slide" Target="slide45.xml"/><Relationship Id="rId14" Type="http://schemas.openxmlformats.org/officeDocument/2006/relationships/image" Target="../media/image18.png"/></Relationships>
</file>

<file path=ppt/slides/_rels/slide100.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01.xml"/><Relationship Id="rId7" Type="http://schemas.openxmlformats.org/officeDocument/2006/relationships/image" Target="../media/image14.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slide" Target="slide84.xml"/><Relationship Id="rId5" Type="http://schemas.openxmlformats.org/officeDocument/2006/relationships/slide" Target="slide103.xml"/><Relationship Id="rId4" Type="http://schemas.openxmlformats.org/officeDocument/2006/relationships/slide" Target="slide102.xml"/><Relationship Id="rId9" Type="http://schemas.openxmlformats.org/officeDocument/2006/relationships/image" Target="../media/image11.png"/></Relationships>
</file>

<file path=ppt/slides/_rels/slide101.xml.rels><?xml version="1.0" encoding="UTF-8" standalone="yes"?>
<Relationships xmlns="http://schemas.openxmlformats.org/package/2006/relationships"><Relationship Id="rId3" Type="http://schemas.openxmlformats.org/officeDocument/2006/relationships/slide" Target="slide100.xml"/><Relationship Id="rId7" Type="http://schemas.openxmlformats.org/officeDocument/2006/relationships/image" Target="../media/image15.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102.xml.rels><?xml version="1.0" encoding="UTF-8" standalone="yes"?>
<Relationships xmlns="http://schemas.openxmlformats.org/package/2006/relationships"><Relationship Id="rId3" Type="http://schemas.openxmlformats.org/officeDocument/2006/relationships/slide" Target="slide100.xml"/><Relationship Id="rId7" Type="http://schemas.openxmlformats.org/officeDocument/2006/relationships/image" Target="../media/image15.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10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4.png"/><Relationship Id="rId4" Type="http://schemas.openxmlformats.org/officeDocument/2006/relationships/slide" Target="slide100.xml"/></Relationships>
</file>

<file path=ppt/slides/_rels/slide104.xml.rels><?xml version="1.0" encoding="UTF-8" standalone="yes"?>
<Relationships xmlns="http://schemas.openxmlformats.org/package/2006/relationships"><Relationship Id="rId3" Type="http://schemas.openxmlformats.org/officeDocument/2006/relationships/slide" Target="slide105.xml"/><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slide" Target="slide106.xml"/></Relationships>
</file>

<file path=ppt/slides/_rels/slide105.xml.rels><?xml version="1.0" encoding="UTF-8" standalone="yes"?>
<Relationships xmlns="http://schemas.openxmlformats.org/package/2006/relationships"><Relationship Id="rId3" Type="http://schemas.openxmlformats.org/officeDocument/2006/relationships/slide" Target="slide104.xml"/><Relationship Id="rId7" Type="http://schemas.openxmlformats.org/officeDocument/2006/relationships/image" Target="../media/image13.pn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106.xml.rels><?xml version="1.0" encoding="UTF-8" standalone="yes"?>
<Relationships xmlns="http://schemas.openxmlformats.org/package/2006/relationships"><Relationship Id="rId3" Type="http://schemas.openxmlformats.org/officeDocument/2006/relationships/slide" Target="slide104.xml"/><Relationship Id="rId7" Type="http://schemas.openxmlformats.org/officeDocument/2006/relationships/image" Target="../media/image15.pn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107.xml.rels><?xml version="1.0" encoding="UTF-8" standalone="yes"?>
<Relationships xmlns="http://schemas.openxmlformats.org/package/2006/relationships"><Relationship Id="rId3" Type="http://schemas.openxmlformats.org/officeDocument/2006/relationships/slide" Target="slide106.xml"/><Relationship Id="rId7" Type="http://schemas.openxmlformats.org/officeDocument/2006/relationships/image" Target="../media/image15.pn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10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pn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image" Target="../media/image15.png"/><Relationship Id="rId4" Type="http://schemas.openxmlformats.org/officeDocument/2006/relationships/image" Target="../media/image11.png"/></Relationships>
</file>

<file path=ppt/slides/_rels/slide10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pn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image" Target="../media/image15.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slide" Target="slide65.xml"/><Relationship Id="rId13" Type="http://schemas.openxmlformats.org/officeDocument/2006/relationships/image" Target="../media/image12.png"/><Relationship Id="rId3" Type="http://schemas.openxmlformats.org/officeDocument/2006/relationships/slide" Target="slide7.xml"/><Relationship Id="rId7" Type="http://schemas.openxmlformats.org/officeDocument/2006/relationships/slide" Target="slide64.xml"/><Relationship Id="rId12" Type="http://schemas.openxmlformats.org/officeDocument/2006/relationships/hyperlink" Target="04.mp3" TargetMode="Externa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slide" Target="slide68.xml"/><Relationship Id="rId5" Type="http://schemas.openxmlformats.org/officeDocument/2006/relationships/slide" Target="slide2.xml"/><Relationship Id="rId15" Type="http://schemas.openxmlformats.org/officeDocument/2006/relationships/image" Target="../media/image18.png"/><Relationship Id="rId10" Type="http://schemas.openxmlformats.org/officeDocument/2006/relationships/slide" Target="slide46.xml"/><Relationship Id="rId4" Type="http://schemas.openxmlformats.org/officeDocument/2006/relationships/image" Target="../media/image14.png"/><Relationship Id="rId9" Type="http://schemas.openxmlformats.org/officeDocument/2006/relationships/slide" Target="slide67.xml"/><Relationship Id="rId14" Type="http://schemas.openxmlformats.org/officeDocument/2006/relationships/slide" Target="slide20.xml"/></Relationships>
</file>

<file path=ppt/slides/_rels/slide11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pn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image" Target="../media/image15.png"/><Relationship Id="rId4" Type="http://schemas.openxmlformats.org/officeDocument/2006/relationships/image" Target="../media/image11.png"/></Relationships>
</file>

<file path=ppt/slides/_rels/slide11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pn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image" Target="../media/image13.png"/><Relationship Id="rId4" Type="http://schemas.openxmlformats.org/officeDocument/2006/relationships/image" Target="../media/image11.png"/></Relationships>
</file>

<file path=ppt/slides/_rels/slide11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7.xml"/><Relationship Id="rId7" Type="http://schemas.openxmlformats.org/officeDocument/2006/relationships/slide" Target="slide47.xml"/><Relationship Id="rId12"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slide" Target="slide21.xml"/><Relationship Id="rId5" Type="http://schemas.openxmlformats.org/officeDocument/2006/relationships/slide" Target="slide2.xml"/><Relationship Id="rId10" Type="http://schemas.openxmlformats.org/officeDocument/2006/relationships/image" Target="../media/image12.png"/><Relationship Id="rId4" Type="http://schemas.openxmlformats.org/officeDocument/2006/relationships/image" Target="../media/image14.png"/><Relationship Id="rId9" Type="http://schemas.openxmlformats.org/officeDocument/2006/relationships/hyperlink" Target="05.mp3" TargetMode="External"/></Relationships>
</file>

<file path=ppt/slides/_rels/slide13.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70.xml"/><Relationship Id="rId3" Type="http://schemas.openxmlformats.org/officeDocument/2006/relationships/slide" Target="slide7.xml"/><Relationship Id="rId7" Type="http://schemas.openxmlformats.org/officeDocument/2006/relationships/slide" Target="slide79.xml"/><Relationship Id="rId12" Type="http://schemas.openxmlformats.org/officeDocument/2006/relationships/slide" Target="slide53.xml"/><Relationship Id="rId17" Type="http://schemas.openxmlformats.org/officeDocument/2006/relationships/image" Target="../media/image18.png"/><Relationship Id="rId2" Type="http://schemas.openxmlformats.org/officeDocument/2006/relationships/image" Target="../media/image16.jpeg"/><Relationship Id="rId16" Type="http://schemas.openxmlformats.org/officeDocument/2006/relationships/slide" Target="slide22.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slide" Target="slide52.xml"/><Relationship Id="rId5" Type="http://schemas.openxmlformats.org/officeDocument/2006/relationships/slide" Target="slide2.xml"/><Relationship Id="rId15" Type="http://schemas.openxmlformats.org/officeDocument/2006/relationships/image" Target="../media/image12.png"/><Relationship Id="rId10" Type="http://schemas.openxmlformats.org/officeDocument/2006/relationships/slide" Target="slide51.xml"/><Relationship Id="rId4" Type="http://schemas.openxmlformats.org/officeDocument/2006/relationships/image" Target="../media/image14.png"/><Relationship Id="rId9" Type="http://schemas.openxmlformats.org/officeDocument/2006/relationships/slide" Target="slide50.xml"/><Relationship Id="rId14" Type="http://schemas.openxmlformats.org/officeDocument/2006/relationships/hyperlink" Target="06.mp3" TargetMode="External"/></Relationships>
</file>

<file path=ppt/slides/_rels/slide14.xml.rels><?xml version="1.0" encoding="UTF-8" standalone="yes"?>
<Relationships xmlns="http://schemas.openxmlformats.org/package/2006/relationships"><Relationship Id="rId8" Type="http://schemas.openxmlformats.org/officeDocument/2006/relationships/slide" Target="slide80.xml"/><Relationship Id="rId13" Type="http://schemas.openxmlformats.org/officeDocument/2006/relationships/image" Target="../media/image18.png"/><Relationship Id="rId3" Type="http://schemas.openxmlformats.org/officeDocument/2006/relationships/slide" Target="slide7.xml"/><Relationship Id="rId7" Type="http://schemas.openxmlformats.org/officeDocument/2006/relationships/slide" Target="slide54.xml"/><Relationship Id="rId12" Type="http://schemas.openxmlformats.org/officeDocument/2006/relationships/slide" Target="slide2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2.png"/><Relationship Id="rId5" Type="http://schemas.openxmlformats.org/officeDocument/2006/relationships/slide" Target="slide2.xml"/><Relationship Id="rId10" Type="http://schemas.openxmlformats.org/officeDocument/2006/relationships/hyperlink" Target="07.mp3" TargetMode="External"/><Relationship Id="rId4" Type="http://schemas.openxmlformats.org/officeDocument/2006/relationships/image" Target="../media/image14.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slide" Target="slide56.xml"/><Relationship Id="rId13" Type="http://schemas.openxmlformats.org/officeDocument/2006/relationships/slide" Target="slide24.xml"/><Relationship Id="rId3" Type="http://schemas.openxmlformats.org/officeDocument/2006/relationships/slide" Target="slide7.xml"/><Relationship Id="rId7" Type="http://schemas.openxmlformats.org/officeDocument/2006/relationships/slide" Target="slide81.xml"/><Relationship Id="rId12"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hyperlink" Target="08.mp3" TargetMode="External"/><Relationship Id="rId5" Type="http://schemas.openxmlformats.org/officeDocument/2006/relationships/slide" Target="slide2.xml"/><Relationship Id="rId10"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slide" Target="slide82.xml"/><Relationship Id="rId1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slide" Target="slide59.xml"/><Relationship Id="rId13" Type="http://schemas.openxmlformats.org/officeDocument/2006/relationships/slide" Target="slide25.xml"/><Relationship Id="rId3" Type="http://schemas.openxmlformats.org/officeDocument/2006/relationships/slide" Target="slide7.xml"/><Relationship Id="rId7" Type="http://schemas.openxmlformats.org/officeDocument/2006/relationships/slide" Target="slide57.xml"/><Relationship Id="rId12"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hyperlink" Target="09.mp3" TargetMode="External"/><Relationship Id="rId5" Type="http://schemas.openxmlformats.org/officeDocument/2006/relationships/slide" Target="slide2.xml"/><Relationship Id="rId10" Type="http://schemas.openxmlformats.org/officeDocument/2006/relationships/slide" Target="slide83.xml"/><Relationship Id="rId4" Type="http://schemas.openxmlformats.org/officeDocument/2006/relationships/image" Target="../media/image14.png"/><Relationship Id="rId9" Type="http://schemas.openxmlformats.org/officeDocument/2006/relationships/slide" Target="slide71.xml"/><Relationship Id="rId1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 Target="slide7.xml"/><Relationship Id="rId7" Type="http://schemas.openxmlformats.org/officeDocument/2006/relationships/slide" Target="slide8.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 Target="slide7.xml"/><Relationship Id="rId7" Type="http://schemas.openxmlformats.org/officeDocument/2006/relationships/slide" Target="slide9.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7.xml"/><Relationship Id="rId7"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73.xml"/><Relationship Id="rId3" Type="http://schemas.openxmlformats.org/officeDocument/2006/relationships/slide" Target="slide3.xml"/><Relationship Id="rId7" Type="http://schemas.openxmlformats.org/officeDocument/2006/relationships/slide" Target="slide104.xml"/><Relationship Id="rId12"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4.xml"/><Relationship Id="rId6" Type="http://schemas.openxmlformats.org/officeDocument/2006/relationships/image" Target="../media/image4.png"/><Relationship Id="rId11" Type="http://schemas.openxmlformats.org/officeDocument/2006/relationships/slide" Target="slide26.xml"/><Relationship Id="rId5" Type="http://schemas.openxmlformats.org/officeDocument/2006/relationships/slide" Target="slide84.xml"/><Relationship Id="rId15" Type="http://schemas.openxmlformats.org/officeDocument/2006/relationships/image" Target="../media/image9.jpe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slide" Target="slide7.xml"/><Relationship Id="rId1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 Target="slide7.xml"/><Relationship Id="rId7" Type="http://schemas.openxmlformats.org/officeDocument/2006/relationships/slide" Target="slide11.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7.xml"/><Relationship Id="rId7"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 Target="slide7.xml"/><Relationship Id="rId7" Type="http://schemas.openxmlformats.org/officeDocument/2006/relationships/slide" Target="slide1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7.xml"/><Relationship Id="rId7"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image" Target="../media/image19.png"/></Relationships>
</file>

<file path=ppt/slides/_rels/slide24.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7.xml"/><Relationship Id="rId7"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 Target="slide7.xml"/><Relationship Id="rId7" Type="http://schemas.openxmlformats.org/officeDocument/2006/relationships/slide" Target="slide16.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4.xml"/><Relationship Id="rId18" Type="http://schemas.openxmlformats.org/officeDocument/2006/relationships/slide" Target="slide34.xml"/><Relationship Id="rId26" Type="http://schemas.openxmlformats.org/officeDocument/2006/relationships/slide" Target="slide52.xml"/><Relationship Id="rId3" Type="http://schemas.openxmlformats.org/officeDocument/2006/relationships/slide" Target="slide28.xml"/><Relationship Id="rId21" Type="http://schemas.openxmlformats.org/officeDocument/2006/relationships/slide" Target="slide39.xml"/><Relationship Id="rId7" Type="http://schemas.openxmlformats.org/officeDocument/2006/relationships/slide" Target="slide32.xml"/><Relationship Id="rId12" Type="http://schemas.openxmlformats.org/officeDocument/2006/relationships/slide" Target="slide48.xml"/><Relationship Id="rId17" Type="http://schemas.openxmlformats.org/officeDocument/2006/relationships/slide" Target="slide59.xml"/><Relationship Id="rId25" Type="http://schemas.openxmlformats.org/officeDocument/2006/relationships/slide" Target="slide51.xml"/><Relationship Id="rId2" Type="http://schemas.openxmlformats.org/officeDocument/2006/relationships/image" Target="../media/image20.jpeg"/><Relationship Id="rId16" Type="http://schemas.openxmlformats.org/officeDocument/2006/relationships/slide" Target="slide57.xml"/><Relationship Id="rId20" Type="http://schemas.openxmlformats.org/officeDocument/2006/relationships/slide" Target="slide37.xml"/><Relationship Id="rId29"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slide" Target="slide31.xml"/><Relationship Id="rId11" Type="http://schemas.openxmlformats.org/officeDocument/2006/relationships/slide" Target="slide47.xml"/><Relationship Id="rId24" Type="http://schemas.openxmlformats.org/officeDocument/2006/relationships/slide" Target="slide50.xml"/><Relationship Id="rId5" Type="http://schemas.openxmlformats.org/officeDocument/2006/relationships/slide" Target="slide30.xml"/><Relationship Id="rId15" Type="http://schemas.openxmlformats.org/officeDocument/2006/relationships/slide" Target="slide56.xml"/><Relationship Id="rId23" Type="http://schemas.openxmlformats.org/officeDocument/2006/relationships/slide" Target="slide49.xml"/><Relationship Id="rId28" Type="http://schemas.openxmlformats.org/officeDocument/2006/relationships/slide" Target="slide2.xml"/><Relationship Id="rId10" Type="http://schemas.openxmlformats.org/officeDocument/2006/relationships/slide" Target="slide46.xml"/><Relationship Id="rId19" Type="http://schemas.openxmlformats.org/officeDocument/2006/relationships/slide" Target="slide36.xml"/><Relationship Id="rId4" Type="http://schemas.openxmlformats.org/officeDocument/2006/relationships/slide" Target="slide29.xml"/><Relationship Id="rId9" Type="http://schemas.openxmlformats.org/officeDocument/2006/relationships/slide" Target="slide45.xml"/><Relationship Id="rId14" Type="http://schemas.openxmlformats.org/officeDocument/2006/relationships/slide" Target="slide55.xml"/><Relationship Id="rId22" Type="http://schemas.openxmlformats.org/officeDocument/2006/relationships/slide" Target="slide41.xml"/><Relationship Id="rId27" Type="http://schemas.openxmlformats.org/officeDocument/2006/relationships/slide" Target="slide53.xml"/></Relationships>
</file>

<file path=ppt/slides/_rels/slide27.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slide" Target="slide69.xml"/><Relationship Id="rId3" Type="http://schemas.openxmlformats.org/officeDocument/2006/relationships/slide" Target="slide60.xml"/><Relationship Id="rId7" Type="http://schemas.openxmlformats.org/officeDocument/2006/relationships/slide" Target="slide64.xml"/><Relationship Id="rId12" Type="http://schemas.openxmlformats.org/officeDocument/2006/relationships/slide" Target="slide68.xml"/><Relationship Id="rId17" Type="http://schemas.openxmlformats.org/officeDocument/2006/relationships/image" Target="../media/image11.png"/><Relationship Id="rId2" Type="http://schemas.openxmlformats.org/officeDocument/2006/relationships/image" Target="../media/image20.jpeg"/><Relationship Id="rId16"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63.xml"/><Relationship Id="rId11" Type="http://schemas.openxmlformats.org/officeDocument/2006/relationships/slide" Target="slide67.xml"/><Relationship Id="rId5" Type="http://schemas.openxmlformats.org/officeDocument/2006/relationships/slide" Target="slide62.xml"/><Relationship Id="rId15" Type="http://schemas.openxmlformats.org/officeDocument/2006/relationships/image" Target="../media/image14.png"/><Relationship Id="rId10" Type="http://schemas.openxmlformats.org/officeDocument/2006/relationships/slide" Target="slide65.xml"/><Relationship Id="rId4" Type="http://schemas.openxmlformats.org/officeDocument/2006/relationships/slide" Target="slide61.xml"/><Relationship Id="rId9" Type="http://schemas.openxmlformats.org/officeDocument/2006/relationships/slide" Target="slide72.xml"/><Relationship Id="rId14" Type="http://schemas.openxmlformats.org/officeDocument/2006/relationships/slide" Target="slide70.xml"/></Relationships>
</file>

<file path=ppt/slides/_rels/slide2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8.xml"/><Relationship Id="rId7" Type="http://schemas.openxmlformats.org/officeDocument/2006/relationships/slide" Target="slide26.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3.png"/><Relationship Id="rId10" Type="http://schemas.openxmlformats.org/officeDocument/2006/relationships/image" Target="../media/image11.png"/><Relationship Id="rId4" Type="http://schemas.openxmlformats.org/officeDocument/2006/relationships/image" Target="../media/image21.png"/><Relationship Id="rId9" Type="http://schemas.openxmlformats.org/officeDocument/2006/relationships/slide" Target="slide2.xml"/></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 Target="slide26.xml"/><Relationship Id="rId7" Type="http://schemas.openxmlformats.org/officeDocument/2006/relationships/image" Target="../media/image13.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slide" Target="slide8.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warmingup.mp3" TargetMode="Externa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 Target="slide26.xml"/><Relationship Id="rId7" Type="http://schemas.openxmlformats.org/officeDocument/2006/relationships/image" Target="../media/image13.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slide" Target="slide8.xml"/></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26.xml"/><Relationship Id="rId7" Type="http://schemas.openxmlformats.org/officeDocument/2006/relationships/slide" Target="slide9.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5.png"/><Relationship Id="rId4" Type="http://schemas.openxmlformats.org/officeDocument/2006/relationships/image" Target="../media/image14.png"/><Relationship Id="rId9" Type="http://schemas.openxmlformats.org/officeDocument/2006/relationships/image" Target="../media/image13.png"/></Relationships>
</file>

<file path=ppt/slides/_rels/slide3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26.xml"/><Relationship Id="rId7" Type="http://schemas.openxmlformats.org/officeDocument/2006/relationships/image" Target="../media/image26.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32.xml"/><Relationship Id="rId7" Type="http://schemas.openxmlformats.org/officeDocument/2006/relationships/image" Target="../media/image13.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image" Target="../media/image21.png"/></Relationships>
</file>

<file path=ppt/slides/_rels/slide3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26.xml"/><Relationship Id="rId7"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34.xml"/><Relationship Id="rId7" Type="http://schemas.openxmlformats.org/officeDocument/2006/relationships/image" Target="../media/image13.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image" Target="../media/image21.png"/></Relationships>
</file>

<file path=ppt/slides/_rels/slide3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 Target="slide26.xml"/><Relationship Id="rId7" Type="http://schemas.openxmlformats.org/officeDocument/2006/relationships/image" Target="../media/image13.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slide" Target="slide9.xml"/></Relationships>
</file>

<file path=ppt/slides/_rels/slide3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26.xml"/><Relationship Id="rId7" Type="http://schemas.openxmlformats.org/officeDocument/2006/relationships/image" Target="../media/image29.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37.xml"/><Relationship Id="rId7" Type="http://schemas.openxmlformats.org/officeDocument/2006/relationships/image" Target="../media/image13.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image" Target="../media/image21.png"/></Relationships>
</file>

<file path=ppt/slides/_rels/slide3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26.xml"/><Relationship Id="rId7" Type="http://schemas.openxmlformats.org/officeDocument/2006/relationships/image" Target="../media/image30.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3.xml"/><Relationship Id="rId7"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warmingup.mp3" TargetMode="External"/><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39.xml"/><Relationship Id="rId7" Type="http://schemas.openxmlformats.org/officeDocument/2006/relationships/image" Target="../media/image13.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image" Target="../media/image21.png"/></Relationships>
</file>

<file path=ppt/slides/_rels/slide4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26.xml"/><Relationship Id="rId7" Type="http://schemas.openxmlformats.org/officeDocument/2006/relationships/image" Target="../media/image31.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41.xml"/><Relationship Id="rId7" Type="http://schemas.openxmlformats.org/officeDocument/2006/relationships/image" Target="../media/image13.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image" Target="../media/image21.png"/></Relationships>
</file>

<file path=ppt/slides/_rels/slide4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26.xml"/><Relationship Id="rId7" Type="http://schemas.openxmlformats.org/officeDocument/2006/relationships/image" Target="../media/image32.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43.xml"/><Relationship Id="rId7" Type="http://schemas.openxmlformats.org/officeDocument/2006/relationships/slide" Target="slide10.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image" Target="../media/image13.png"/></Relationships>
</file>

<file path=ppt/slides/_rels/slide45.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26.xml"/><Relationship Id="rId7" Type="http://schemas.openxmlformats.org/officeDocument/2006/relationships/image" Target="../media/image13.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image" Target="../media/image21.png"/></Relationships>
</file>

<file path=ppt/slides/_rels/slide4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26.xml"/><Relationship Id="rId7" Type="http://schemas.openxmlformats.org/officeDocument/2006/relationships/slide" Target="slide11.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34.png"/><Relationship Id="rId5" Type="http://schemas.openxmlformats.org/officeDocument/2006/relationships/slide" Target="slide2.xml"/><Relationship Id="rId10" Type="http://schemas.openxmlformats.org/officeDocument/2006/relationships/image" Target="../media/image33.png"/><Relationship Id="rId4" Type="http://schemas.openxmlformats.org/officeDocument/2006/relationships/image" Target="../media/image14.png"/><Relationship Id="rId9" Type="http://schemas.openxmlformats.org/officeDocument/2006/relationships/image" Target="../media/image13.png"/></Relationships>
</file>

<file path=ppt/slides/_rels/slide4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26.xml"/><Relationship Id="rId7" Type="http://schemas.openxmlformats.org/officeDocument/2006/relationships/slide" Target="slide12.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35.png"/><Relationship Id="rId4" Type="http://schemas.openxmlformats.org/officeDocument/2006/relationships/image" Target="../media/image14.png"/><Relationship Id="rId9" Type="http://schemas.openxmlformats.org/officeDocument/2006/relationships/image" Target="../media/image13.png"/></Relationships>
</file>

<file path=ppt/slides/_rels/slide4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26.xml"/><Relationship Id="rId7" Type="http://schemas.openxmlformats.org/officeDocument/2006/relationships/slide" Target="slide13.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36.png"/><Relationship Id="rId4" Type="http://schemas.openxmlformats.org/officeDocument/2006/relationships/image" Target="../media/image14.png"/><Relationship Id="rId9" Type="http://schemas.openxmlformats.org/officeDocument/2006/relationships/image" Target="../media/image13.png"/></Relationships>
</file>

<file path=ppt/slides/_rels/slide4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 Target="slide26.xml"/><Relationship Id="rId7" Type="http://schemas.openxmlformats.org/officeDocument/2006/relationships/image" Target="../media/image13.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slide" Target="slide13.xml"/></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 Target="slide26.xml"/><Relationship Id="rId7" Type="http://schemas.openxmlformats.org/officeDocument/2006/relationships/image" Target="../media/image13.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slide" Target="slide13.xml"/></Relationships>
</file>

<file path=ppt/slides/_rels/slide5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 Target="slide26.xml"/><Relationship Id="rId7" Type="http://schemas.openxmlformats.org/officeDocument/2006/relationships/image" Target="../media/image13.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slide" Target="slide13.xml"/></Relationships>
</file>

<file path=ppt/slides/_rels/slide5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 Target="slide26.xml"/><Relationship Id="rId7" Type="http://schemas.openxmlformats.org/officeDocument/2006/relationships/image" Target="../media/image13.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slide" Target="slide13.xml"/></Relationships>
</file>

<file path=ppt/slides/_rels/slide5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 Target="slide26.xml"/><Relationship Id="rId7" Type="http://schemas.openxmlformats.org/officeDocument/2006/relationships/image" Target="../media/image13.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slide" Target="slide13.xml"/></Relationships>
</file>

<file path=ppt/slides/_rels/slide5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26.xml"/><Relationship Id="rId7" Type="http://schemas.openxmlformats.org/officeDocument/2006/relationships/slide" Target="slide14.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42.png"/><Relationship Id="rId4" Type="http://schemas.openxmlformats.org/officeDocument/2006/relationships/image" Target="../media/image14.png"/><Relationship Id="rId9" Type="http://schemas.openxmlformats.org/officeDocument/2006/relationships/image" Target="../media/image13.png"/></Relationships>
</file>

<file path=ppt/slides/_rels/slide5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 Target="slide26.xml"/><Relationship Id="rId7" Type="http://schemas.openxmlformats.org/officeDocument/2006/relationships/image" Target="../media/image13.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slide" Target="slide14.xml"/></Relationships>
</file>

<file path=ppt/slides/_rels/slide5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26.xml"/><Relationship Id="rId7" Type="http://schemas.openxmlformats.org/officeDocument/2006/relationships/slide" Target="slide15.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image" Target="../media/image13.png"/></Relationships>
</file>

<file path=ppt/slides/_rels/slide5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26.xml"/><Relationship Id="rId7" Type="http://schemas.openxmlformats.org/officeDocument/2006/relationships/image" Target="../media/image44.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57.xml"/><Relationship Id="rId7" Type="http://schemas.openxmlformats.org/officeDocument/2006/relationships/slide" Target="slide16.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image" Target="../media/image13.png"/></Relationships>
</file>

<file path=ppt/slides/_rels/slide5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26.xml"/><Relationship Id="rId7" Type="http://schemas.openxmlformats.org/officeDocument/2006/relationships/slide" Target="slide16.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10" Type="http://schemas.openxmlformats.org/officeDocument/2006/relationships/image" Target="../media/image45.png"/><Relationship Id="rId4" Type="http://schemas.openxmlformats.org/officeDocument/2006/relationships/image" Target="../media/image14.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27.xml"/><Relationship Id="rId7" Type="http://schemas.openxmlformats.org/officeDocument/2006/relationships/slide" Target="slide8.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image" Target="../media/image13.png"/></Relationships>
</file>

<file path=ppt/slides/_rels/slide6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27.xml"/><Relationship Id="rId7" Type="http://schemas.openxmlformats.org/officeDocument/2006/relationships/slide" Target="slide8.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image" Target="../media/image13.png"/></Relationships>
</file>

<file path=ppt/slides/_rels/slide6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27.xml"/><Relationship Id="rId7" Type="http://schemas.openxmlformats.org/officeDocument/2006/relationships/slide" Target="slide9.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image" Target="../media/image13.png"/></Relationships>
</file>

<file path=ppt/slides/_rels/slide6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27.xml"/><Relationship Id="rId7" Type="http://schemas.openxmlformats.org/officeDocument/2006/relationships/slide" Target="slide10.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image" Target="../media/image13.png"/></Relationships>
</file>

<file path=ppt/slides/_rels/slide6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27.xml"/><Relationship Id="rId7" Type="http://schemas.openxmlformats.org/officeDocument/2006/relationships/slide" Target="slide11.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image" Target="../media/image13.png"/></Relationships>
</file>

<file path=ppt/slides/_rels/slide65.xml.rels><?xml version="1.0" encoding="UTF-8" standalone="yes"?>
<Relationships xmlns="http://schemas.openxmlformats.org/package/2006/relationships"><Relationship Id="rId3" Type="http://schemas.openxmlformats.org/officeDocument/2006/relationships/slide" Target="slide27.xml"/><Relationship Id="rId7" Type="http://schemas.openxmlformats.org/officeDocument/2006/relationships/image" Target="../media/image15.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65.xml"/><Relationship Id="rId7" Type="http://schemas.openxmlformats.org/officeDocument/2006/relationships/slide" Target="slide11.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image" Target="../media/image13.png"/></Relationships>
</file>

<file path=ppt/slides/_rels/slide6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27.xml"/><Relationship Id="rId7" Type="http://schemas.openxmlformats.org/officeDocument/2006/relationships/slide" Target="slide11.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image" Target="../media/image13.png"/></Relationships>
</file>

<file path=ppt/slides/_rels/slide6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27.xml"/><Relationship Id="rId7" Type="http://schemas.openxmlformats.org/officeDocument/2006/relationships/slide" Target="slide11.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image" Target="../media/image13.png"/></Relationships>
</file>

<file path=ppt/slides/_rels/slide6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27.xml"/><Relationship Id="rId7" Type="http://schemas.openxmlformats.org/officeDocument/2006/relationships/slide" Target="slide13.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U3%20Active%20reading%20(2).mp3" TargetMode="Externa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27.xml"/><Relationship Id="rId7" Type="http://schemas.openxmlformats.org/officeDocument/2006/relationships/slide" Target="slide13.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image" Target="../media/image13.png"/></Relationships>
</file>

<file path=ppt/slides/_rels/slide7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27.xml"/><Relationship Id="rId7" Type="http://schemas.openxmlformats.org/officeDocument/2006/relationships/slide" Target="slide16.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image" Target="../media/image13.png"/></Relationships>
</file>

<file path=ppt/slides/_rels/slide7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27.xml"/><Relationship Id="rId7" Type="http://schemas.openxmlformats.org/officeDocument/2006/relationships/slide" Target="slide16.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image" Target="../media/image13.png"/></Relationships>
</file>

<file path=ppt/slides/_rels/slide7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 Target="slide28.xml"/><Relationship Id="rId7" Type="http://schemas.openxmlformats.org/officeDocument/2006/relationships/slide" Target="slide8.xml"/><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slide" Target="slide60.xml"/><Relationship Id="rId9" Type="http://schemas.openxmlformats.org/officeDocument/2006/relationships/image" Target="../media/image13.png"/></Relationships>
</file>

<file path=ppt/slides/_rels/slide7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slide" Target="slide8.xml"/><Relationship Id="rId4" Type="http://schemas.openxmlformats.org/officeDocument/2006/relationships/image" Target="../media/image11.png"/></Relationships>
</file>

<file path=ppt/slides/_rels/slide7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 Target="slide61.xml"/><Relationship Id="rId7"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11.png"/><Relationship Id="rId4" Type="http://schemas.openxmlformats.org/officeDocument/2006/relationships/slide" Target="slide2.xml"/></Relationships>
</file>

<file path=ppt/slides/_rels/slide7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 Target="slide30.xml"/><Relationship Id="rId7"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11.png"/><Relationship Id="rId4" Type="http://schemas.openxmlformats.org/officeDocument/2006/relationships/slide" Target="slide2.xml"/></Relationships>
</file>

<file path=ppt/slides/_rels/slide7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 Target="slide34.xml"/><Relationship Id="rId7"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image" Target="../media/image11.png"/><Relationship Id="rId4" Type="http://schemas.openxmlformats.org/officeDocument/2006/relationships/slide" Target="slide2.xml"/></Relationships>
</file>

<file path=ppt/slides/_rels/slide7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 Target="slide37.xml"/><Relationship Id="rId7" Type="http://schemas.openxmlformats.org/officeDocument/2006/relationships/slide" Target="slide9.xml"/><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slide" Target="slide39.xml"/><Relationship Id="rId9" Type="http://schemas.openxmlformats.org/officeDocument/2006/relationships/image" Target="../media/image13.png"/></Relationships>
</file>

<file path=ppt/slides/_rels/slide7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 Target="slide69.xml"/><Relationship Id="rId7" Type="http://schemas.openxmlformats.org/officeDocument/2006/relationships/slide" Target="slide13.xml"/><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slide" Target="slide48.xm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image" Target="../media/image12.png"/><Relationship Id="rId3" Type="http://schemas.openxmlformats.org/officeDocument/2006/relationships/slide" Target="slide7.xml"/><Relationship Id="rId7" Type="http://schemas.openxmlformats.org/officeDocument/2006/relationships/slide" Target="slide73.xml"/><Relationship Id="rId12" Type="http://schemas.openxmlformats.org/officeDocument/2006/relationships/hyperlink" Target="01.mp3" TargetMode="Externa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slide" Target="slide76.xml"/><Relationship Id="rId5" Type="http://schemas.openxmlformats.org/officeDocument/2006/relationships/slide" Target="slide2.xml"/><Relationship Id="rId15" Type="http://schemas.openxmlformats.org/officeDocument/2006/relationships/image" Target="../media/image18.png"/><Relationship Id="rId10" Type="http://schemas.openxmlformats.org/officeDocument/2006/relationships/slide" Target="slide29.xml"/><Relationship Id="rId4" Type="http://schemas.openxmlformats.org/officeDocument/2006/relationships/image" Target="../media/image14.png"/><Relationship Id="rId9" Type="http://schemas.openxmlformats.org/officeDocument/2006/relationships/slide" Target="slide75.xml"/><Relationship Id="rId14" Type="http://schemas.openxmlformats.org/officeDocument/2006/relationships/slide" Target="slide17.xml"/></Relationships>
</file>

<file path=ppt/slides/_rels/slide8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 Target="slide55.xml"/><Relationship Id="rId7"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image" Target="../media/image11.png"/><Relationship Id="rId4" Type="http://schemas.openxmlformats.org/officeDocument/2006/relationships/slide" Target="slide2.xml"/></Relationships>
</file>

<file path=ppt/slides/_rels/slide8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slide" Target="slide15.xml"/><Relationship Id="rId4" Type="http://schemas.openxmlformats.org/officeDocument/2006/relationships/image" Target="../media/image11.png"/></Relationships>
</file>

<file path=ppt/slides/_rels/slide8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slide" Target="slide15.xml"/><Relationship Id="rId4" Type="http://schemas.openxmlformats.org/officeDocument/2006/relationships/image" Target="../media/image11.png"/></Relationships>
</file>

<file path=ppt/slides/_rels/slide8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 Target="slide72.xml"/><Relationship Id="rId7"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image" Target="../media/image11.png"/><Relationship Id="rId4" Type="http://schemas.openxmlformats.org/officeDocument/2006/relationships/slide" Target="slide2.xml"/></Relationships>
</file>

<file path=ppt/slides/_rels/slide8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85.xml"/><Relationship Id="rId7" Type="http://schemas.openxmlformats.org/officeDocument/2006/relationships/slide" Target="slide2.xml"/><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slide" Target="slide96.xml"/><Relationship Id="rId4" Type="http://schemas.openxmlformats.org/officeDocument/2006/relationships/slide" Target="slide89.xml"/></Relationships>
</file>

<file path=ppt/slides/_rels/slide8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86.xml"/><Relationship Id="rId7" Type="http://schemas.openxmlformats.org/officeDocument/2006/relationships/slide" Target="slide2.xml"/><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84.xml"/><Relationship Id="rId4" Type="http://schemas.openxmlformats.org/officeDocument/2006/relationships/slide" Target="slide87.xml"/></Relationships>
</file>

<file path=ppt/slides/_rels/slide86.xml.rels><?xml version="1.0" encoding="UTF-8" standalone="yes"?>
<Relationships xmlns="http://schemas.openxmlformats.org/package/2006/relationships"><Relationship Id="rId3" Type="http://schemas.openxmlformats.org/officeDocument/2006/relationships/slide" Target="slide85.xml"/><Relationship Id="rId7" Type="http://schemas.openxmlformats.org/officeDocument/2006/relationships/image" Target="../media/image13.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8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slide" Target="slide85.xml"/><Relationship Id="rId5" Type="http://schemas.openxmlformats.org/officeDocument/2006/relationships/image" Target="../media/image15.png"/><Relationship Id="rId4" Type="http://schemas.openxmlformats.org/officeDocument/2006/relationships/image" Target="../media/image11.png"/></Relationships>
</file>

<file path=ppt/slides/_rels/slide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slide" Target="slide2.xml"/></Relationships>
</file>

<file path=ppt/slides/_rels/slide89.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90.xml"/><Relationship Id="rId7" Type="http://schemas.openxmlformats.org/officeDocument/2006/relationships/image" Target="../media/image14.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slide" Target="slide84.xml"/><Relationship Id="rId5" Type="http://schemas.openxmlformats.org/officeDocument/2006/relationships/slide" Target="slide94.xml"/><Relationship Id="rId4" Type="http://schemas.openxmlformats.org/officeDocument/2006/relationships/slide" Target="slide92.xml"/><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slide" Target="slide31.xml"/><Relationship Id="rId13" Type="http://schemas.openxmlformats.org/officeDocument/2006/relationships/slide" Target="slide41.xml"/><Relationship Id="rId3" Type="http://schemas.openxmlformats.org/officeDocument/2006/relationships/slide" Target="slide7.xml"/><Relationship Id="rId7" Type="http://schemas.openxmlformats.org/officeDocument/2006/relationships/slide" Target="slide62.xml"/><Relationship Id="rId12" Type="http://schemas.openxmlformats.org/officeDocument/2006/relationships/slide" Target="slide78.xml"/><Relationship Id="rId17" Type="http://schemas.openxmlformats.org/officeDocument/2006/relationships/image" Target="../media/image18.png"/><Relationship Id="rId2" Type="http://schemas.openxmlformats.org/officeDocument/2006/relationships/image" Target="../media/image16.jpeg"/><Relationship Id="rId16"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slide" Target="slide36.xml"/><Relationship Id="rId5" Type="http://schemas.openxmlformats.org/officeDocument/2006/relationships/slide" Target="slide2.xml"/><Relationship Id="rId15" Type="http://schemas.openxmlformats.org/officeDocument/2006/relationships/image" Target="../media/image12.png"/><Relationship Id="rId10" Type="http://schemas.openxmlformats.org/officeDocument/2006/relationships/slide" Target="slide77.xml"/><Relationship Id="rId4" Type="http://schemas.openxmlformats.org/officeDocument/2006/relationships/image" Target="../media/image14.png"/><Relationship Id="rId9" Type="http://schemas.openxmlformats.org/officeDocument/2006/relationships/slide" Target="slide32.xml"/><Relationship Id="rId14" Type="http://schemas.openxmlformats.org/officeDocument/2006/relationships/hyperlink" Target="02.mp3" TargetMode="External"/></Relationships>
</file>

<file path=ppt/slides/_rels/slide90.xml.rels><?xml version="1.0" encoding="UTF-8" standalone="yes"?>
<Relationships xmlns="http://schemas.openxmlformats.org/package/2006/relationships"><Relationship Id="rId3" Type="http://schemas.openxmlformats.org/officeDocument/2006/relationships/slide" Target="slide89.xml"/><Relationship Id="rId7" Type="http://schemas.openxmlformats.org/officeDocument/2006/relationships/image" Target="../media/image15.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9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slide" Target="slide2.xml"/></Relationships>
</file>

<file path=ppt/slides/_rels/slide92.xml.rels><?xml version="1.0" encoding="UTF-8" standalone="yes"?>
<Relationships xmlns="http://schemas.openxmlformats.org/package/2006/relationships"><Relationship Id="rId3" Type="http://schemas.openxmlformats.org/officeDocument/2006/relationships/slide" Target="slide89.xml"/><Relationship Id="rId7" Type="http://schemas.openxmlformats.org/officeDocument/2006/relationships/image" Target="../media/image15.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slide" Target="slide2.xml"/></Relationships>
</file>

<file path=ppt/slides/_rels/slide94.xml.rels><?xml version="1.0" encoding="UTF-8" standalone="yes"?>
<Relationships xmlns="http://schemas.openxmlformats.org/package/2006/relationships"><Relationship Id="rId3" Type="http://schemas.openxmlformats.org/officeDocument/2006/relationships/slide" Target="slide89.xml"/><Relationship Id="rId7" Type="http://schemas.openxmlformats.org/officeDocument/2006/relationships/image" Target="../media/image15.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9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slide" Target="slide2.xml"/></Relationships>
</file>

<file path=ppt/slides/_rels/slide96.xml.rels><?xml version="1.0" encoding="UTF-8" standalone="yes"?>
<Relationships xmlns="http://schemas.openxmlformats.org/package/2006/relationships"><Relationship Id="rId3" Type="http://schemas.openxmlformats.org/officeDocument/2006/relationships/slide" Target="slide84.xml"/><Relationship Id="rId7" Type="http://schemas.openxmlformats.org/officeDocument/2006/relationships/image" Target="../media/image15.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97.xml.rels><?xml version="1.0" encoding="UTF-8" standalone="yes"?>
<Relationships xmlns="http://schemas.openxmlformats.org/package/2006/relationships"><Relationship Id="rId3" Type="http://schemas.openxmlformats.org/officeDocument/2006/relationships/slide" Target="slide96.xml"/><Relationship Id="rId7" Type="http://schemas.openxmlformats.org/officeDocument/2006/relationships/image" Target="../media/image15.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9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slide" Target="slide96.xml"/><Relationship Id="rId5" Type="http://schemas.openxmlformats.org/officeDocument/2006/relationships/image" Target="../media/image15.png"/><Relationship Id="rId4" Type="http://schemas.openxmlformats.org/officeDocument/2006/relationships/image" Target="../media/image11.png"/></Relationships>
</file>

<file path=ppt/slides/_rels/slide9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9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6148"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658813"/>
            <a:ext cx="8834438" cy="6065837"/>
          </a:xfrm>
        </p:spPr>
        <p:txBody>
          <a:bodyPr/>
          <a:lstStyle/>
          <a:p>
            <a:pPr eaLnBrk="1" hangingPunct="1">
              <a:buNone/>
              <a:defRPr/>
            </a:pPr>
            <a:endParaRPr lang="en-US" sz="800" b="1" dirty="0" smtClean="0"/>
          </a:p>
          <a:p>
            <a:pPr marL="0" indent="1588" eaLnBrk="1" hangingPunct="1">
              <a:lnSpc>
                <a:spcPct val="150000"/>
              </a:lnSpc>
              <a:buNone/>
              <a:defRPr/>
            </a:pPr>
            <a:r>
              <a:rPr lang="en-US" b="1" dirty="0" smtClean="0"/>
              <a:t>  </a:t>
            </a:r>
            <a:r>
              <a:rPr lang="en-US" sz="2500" b="1" dirty="0" smtClean="0"/>
              <a:t>Studying in an </a:t>
            </a:r>
            <a:r>
              <a:rPr lang="en-US" sz="2500" b="1" dirty="0" smtClean="0">
                <a:hlinkClick r:id="rId7" action="ppaction://hlinksldjump"/>
              </a:rPr>
              <a:t>effective</a:t>
            </a:r>
            <a:r>
              <a:rPr lang="en-US" sz="2500" b="1" dirty="0" smtClean="0"/>
              <a:t> way</a:t>
            </a:r>
            <a:r>
              <a:rPr lang="en-US" dirty="0" smtClean="0"/>
              <a:t/>
            </a:r>
            <a:br>
              <a:rPr lang="en-US" dirty="0" smtClean="0"/>
            </a:br>
            <a:r>
              <a:rPr lang="en-US" sz="1800" spc="-210" dirty="0" smtClean="0">
                <a:solidFill>
                  <a:srgbClr val="0070C0"/>
                </a:solidFill>
              </a:rPr>
              <a:t>6</a:t>
            </a:r>
            <a:r>
              <a:rPr lang="en-US" sz="2500" spc="-210" dirty="0" smtClean="0"/>
              <a:t>  </a:t>
            </a:r>
            <a:r>
              <a:rPr lang="en-US" sz="2500" spc="-180" dirty="0" smtClean="0"/>
              <a:t>During the first few weeks, it’s a good idea to talk with friends about a lecture or</a:t>
            </a:r>
            <a:r>
              <a:rPr lang="en-US" sz="2500" spc="-210" dirty="0" smtClean="0"/>
              <a:t/>
            </a:r>
            <a:br>
              <a:rPr lang="en-US" sz="2500" spc="-210" dirty="0" smtClean="0"/>
            </a:br>
            <a:r>
              <a:rPr lang="en-US" sz="2500" spc="-190" dirty="0" smtClean="0"/>
              <a:t>seminar when it’s over. You probably won’t have noted the same points, or heard</a:t>
            </a:r>
            <a:r>
              <a:rPr lang="en-US" sz="2500" spc="-210" dirty="0" smtClean="0"/>
              <a:t/>
            </a:r>
            <a:br>
              <a:rPr lang="en-US" sz="2500" spc="-210" dirty="0" smtClean="0"/>
            </a:br>
            <a:r>
              <a:rPr lang="en-US" sz="2500" spc="-170" dirty="0" smtClean="0"/>
              <a:t>them in the same way. Then talk about how you learn, and compare your notes.</a:t>
            </a:r>
            <a:r>
              <a:rPr lang="en-US" sz="2500" spc="-210" dirty="0" smtClean="0"/>
              <a:t/>
            </a:r>
            <a:br>
              <a:rPr lang="en-US" sz="2500" spc="-210" dirty="0" smtClean="0"/>
            </a:br>
            <a:r>
              <a:rPr lang="en-US" sz="2500" spc="-180" dirty="0" smtClean="0"/>
              <a:t>You’ll probably discover that there’s more than one way to study. The challenge is</a:t>
            </a:r>
            <a:r>
              <a:rPr lang="en-US" sz="2500" spc="-210" dirty="0" smtClean="0"/>
              <a:t/>
            </a:r>
            <a:br>
              <a:rPr lang="en-US" sz="2500" spc="-210" dirty="0" smtClean="0"/>
            </a:br>
            <a:r>
              <a:rPr lang="en-US" sz="2500" dirty="0" smtClean="0"/>
              <a:t>to find the most effective way for you.</a:t>
            </a:r>
          </a:p>
          <a:p>
            <a:pPr marL="0" indent="1588" eaLnBrk="1" hangingPunct="1">
              <a:lnSpc>
                <a:spcPct val="150000"/>
              </a:lnSpc>
              <a:buNone/>
              <a:defRPr/>
            </a:pPr>
            <a:r>
              <a:rPr lang="en-US" sz="2500" dirty="0" smtClean="0"/>
              <a:t>• </a:t>
            </a:r>
            <a:r>
              <a:rPr lang="en-US" sz="2500" spc="-170" dirty="0" smtClean="0"/>
              <a:t>Do you like first to get the new information from a lecture or a book, and then</a:t>
            </a:r>
            <a:r>
              <a:rPr lang="en-US" sz="2500" spc="-210" dirty="0" smtClean="0"/>
              <a:t/>
            </a:r>
            <a:br>
              <a:rPr lang="en-US" sz="2500" spc="-210" dirty="0" smtClean="0"/>
            </a:br>
            <a:r>
              <a:rPr lang="en-US" sz="2500" spc="-210" dirty="0" smtClean="0"/>
              <a:t>     </a:t>
            </a:r>
            <a:r>
              <a:rPr lang="en-US" sz="2500" dirty="0" smtClean="0">
                <a:hlinkClick r:id="rId8" action="ppaction://hlinksldjump"/>
              </a:rPr>
              <a:t>follow it up </a:t>
            </a:r>
            <a:r>
              <a:rPr lang="en-US" sz="2500" dirty="0" smtClean="0"/>
              <a:t>with </a:t>
            </a:r>
            <a:r>
              <a:rPr lang="en-US" sz="2500" dirty="0" smtClean="0">
                <a:hlinkClick r:id="rId9" action="ppaction://hlinksldjump"/>
              </a:rPr>
              <a:t>problem-solving</a:t>
            </a:r>
            <a:r>
              <a:rPr lang="en-US" sz="2500" dirty="0" smtClean="0"/>
              <a:t>, group work and discussion?</a:t>
            </a:r>
            <a:r>
              <a:rPr lang="en-US" sz="2500" spc="-210" dirty="0" smtClean="0"/>
              <a:t/>
            </a:r>
            <a:br>
              <a:rPr lang="en-US" sz="2500" spc="-210" dirty="0" smtClean="0"/>
            </a:br>
            <a:endParaRPr lang="zh-CN" altLang="en-US" dirty="0"/>
          </a:p>
        </p:txBody>
      </p:sp>
      <p:pic>
        <p:nvPicPr>
          <p:cNvPr id="6150" name="图片 10" descr="MORE"/>
          <p:cNvPicPr>
            <a:picLocks noChangeAspect="1" noChangeArrowheads="1"/>
          </p:cNvPicPr>
          <p:nvPr/>
        </p:nvPicPr>
        <p:blipFill>
          <a:blip r:embed="rId10"/>
          <a:srcRect/>
          <a:stretch>
            <a:fillRect/>
          </a:stretch>
        </p:blipFill>
        <p:spPr bwMode="auto">
          <a:xfrm>
            <a:off x="7068338" y="5831865"/>
            <a:ext cx="912813" cy="228600"/>
          </a:xfrm>
          <a:prstGeom prst="rect">
            <a:avLst/>
          </a:prstGeom>
          <a:noFill/>
          <a:ln w="9525">
            <a:noFill/>
            <a:miter lim="800000"/>
            <a:headEnd/>
            <a:tailEnd/>
          </a:ln>
        </p:spPr>
      </p:pic>
      <p:pic>
        <p:nvPicPr>
          <p:cNvPr id="6152" name="图片 8" descr="音频">
            <a:hlinkClick r:id="rId11" action="ppaction://hlinkfile"/>
          </p:cNvPr>
          <p:cNvPicPr>
            <a:picLocks noChangeAspect="1" noChangeArrowheads="1"/>
          </p:cNvPicPr>
          <p:nvPr/>
        </p:nvPicPr>
        <p:blipFill>
          <a:blip r:embed="rId12"/>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3" action="ppaction://hlinksldjump"/>
          </p:cNvPr>
          <p:cNvPicPr>
            <a:picLocks noChangeAspect="1"/>
          </p:cNvPicPr>
          <p:nvPr/>
        </p:nvPicPr>
        <p:blipFill>
          <a:blip r:embed="rId14"/>
          <a:srcRect/>
          <a:stretch>
            <a:fillRect/>
          </a:stretch>
        </p:blipFill>
        <p:spPr bwMode="auto">
          <a:xfrm>
            <a:off x="8072749" y="6092825"/>
            <a:ext cx="879475"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834438" cy="6065838"/>
          </a:xfrm>
        </p:spPr>
        <p:txBody>
          <a:bodyPr/>
          <a:lstStyle/>
          <a:p>
            <a:pPr eaLnBrk="1" hangingPunct="1">
              <a:lnSpc>
                <a:spcPct val="100000"/>
              </a:lnSpc>
              <a:buNone/>
              <a:defRPr/>
            </a:pPr>
            <a:r>
              <a:rPr lang="en-US" b="1" dirty="0" smtClean="0">
                <a:solidFill>
                  <a:schemeClr val="accent2">
                    <a:lumMod val="75000"/>
                  </a:schemeClr>
                </a:solidFill>
              </a:rPr>
              <a:t>Developing critical thinking</a:t>
            </a:r>
          </a:p>
          <a:p>
            <a:pPr eaLnBrk="1" hangingPunct="1">
              <a:lnSpc>
                <a:spcPct val="100000"/>
              </a:lnSpc>
              <a:buNone/>
              <a:defRPr/>
            </a:pPr>
            <a:r>
              <a:rPr lang="en-US" b="1" dirty="0" smtClean="0"/>
              <a:t>8 Work in pairs and discuss the questions.</a:t>
            </a:r>
          </a:p>
          <a:p>
            <a:pPr algn="just" eaLnBrk="1" hangingPunct="1">
              <a:lnSpc>
                <a:spcPct val="100000"/>
              </a:lnSpc>
              <a:buNone/>
              <a:defRPr/>
            </a:pPr>
            <a:r>
              <a:rPr lang="en-US" dirty="0" smtClean="0"/>
              <a:t>1 </a:t>
            </a:r>
            <a:r>
              <a:rPr lang="en-US" dirty="0" smtClean="0">
                <a:hlinkClick r:id="rId3" action="ppaction://hlinksldjump"/>
              </a:rPr>
              <a:t>Do you agree or disagree with the advice given on </a:t>
            </a:r>
            <a:r>
              <a:rPr lang="en-US" dirty="0" err="1" smtClean="0">
                <a:hlinkClick r:id="rId3" action="ppaction://hlinksldjump"/>
              </a:rPr>
              <a:t>notetaking</a:t>
            </a:r>
            <a:r>
              <a:rPr lang="en-US" dirty="0" smtClean="0">
                <a:hlinkClick r:id="rId3" action="ppaction://hlinksldjump"/>
              </a:rPr>
              <a:t> in the passage?</a:t>
            </a:r>
            <a:endParaRPr lang="en-US" dirty="0" smtClean="0"/>
          </a:p>
          <a:p>
            <a:pPr algn="just" eaLnBrk="1" hangingPunct="1">
              <a:lnSpc>
                <a:spcPct val="100000"/>
              </a:lnSpc>
              <a:buNone/>
              <a:defRPr/>
            </a:pPr>
            <a:r>
              <a:rPr lang="en-US" dirty="0" smtClean="0"/>
              <a:t>2 </a:t>
            </a:r>
            <a:r>
              <a:rPr lang="en-US" dirty="0" smtClean="0">
                <a:hlinkClick r:id="rId4" action="ppaction://hlinksldjump"/>
              </a:rPr>
              <a:t>Where would you normally look for help with problems</a:t>
            </a:r>
            <a:br>
              <a:rPr lang="en-US" dirty="0" smtClean="0">
                <a:hlinkClick r:id="rId4" action="ppaction://hlinksldjump"/>
              </a:rPr>
            </a:br>
            <a:r>
              <a:rPr lang="en-US" dirty="0" smtClean="0">
                <a:hlinkClick r:id="rId4" action="ppaction://hlinksldjump"/>
              </a:rPr>
              <a:t>related to your studies: teaching staff, other students, or the Internet? Why?</a:t>
            </a:r>
            <a:endParaRPr lang="en-US" dirty="0" smtClean="0"/>
          </a:p>
          <a:p>
            <a:pPr algn="just" eaLnBrk="1" hangingPunct="1">
              <a:lnSpc>
                <a:spcPct val="100000"/>
              </a:lnSpc>
              <a:buNone/>
              <a:defRPr/>
            </a:pPr>
            <a:r>
              <a:rPr lang="en-US" dirty="0" smtClean="0"/>
              <a:t>3 </a:t>
            </a:r>
            <a:r>
              <a:rPr lang="en-US" dirty="0" smtClean="0">
                <a:hlinkClick r:id="rId5" action="ppaction://hlinksldjump"/>
              </a:rPr>
              <a:t>Do you agree that there are different types of learners? If so, what type of learner are you?</a:t>
            </a:r>
            <a:endParaRPr lang="en-US" dirty="0" smtClean="0"/>
          </a:p>
          <a:p>
            <a:pPr algn="just" eaLnBrk="1" hangingPunct="1">
              <a:lnSpc>
                <a:spcPct val="100000"/>
              </a:lnSpc>
              <a:buNone/>
              <a:defRPr/>
            </a:pPr>
            <a:r>
              <a:rPr lang="en-US" dirty="0" smtClean="0"/>
              <a:t/>
            </a:r>
            <a:br>
              <a:rPr lang="en-US" dirty="0" smtClean="0"/>
            </a:br>
            <a:endParaRPr lang="zh-CN" altLang="en-US" dirty="0"/>
          </a:p>
        </p:txBody>
      </p:sp>
      <p:pic>
        <p:nvPicPr>
          <p:cNvPr id="17412"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pic>
        <p:nvPicPr>
          <p:cNvPr id="17413" name="图片 6" descr="Home">
            <a:hlinkClick r:id="rId8" action="ppaction://hlinksldjump"/>
          </p:cNvPr>
          <p:cNvPicPr>
            <a:picLocks noChangeAspect="1" noChangeArrowheads="1"/>
          </p:cNvPicPr>
          <p:nvPr/>
        </p:nvPicPr>
        <p:blipFill>
          <a:blip r:embed="rId9"/>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723313" cy="6065838"/>
          </a:xfrm>
        </p:spPr>
        <p:txBody>
          <a:bodyPr/>
          <a:lstStyle/>
          <a:p>
            <a:pPr algn="just" eaLnBrk="1" hangingPunct="1">
              <a:lnSpc>
                <a:spcPct val="100000"/>
              </a:lnSpc>
              <a:buNone/>
              <a:defRPr/>
            </a:pPr>
            <a:r>
              <a:rPr lang="en-US" b="1" dirty="0" smtClean="0"/>
              <a:t>1 Do you agree or disagree with the advice given on </a:t>
            </a:r>
            <a:r>
              <a:rPr lang="en-US" b="1" dirty="0" err="1" smtClean="0"/>
              <a:t>notetaking</a:t>
            </a:r>
            <a:r>
              <a:rPr lang="en-US" b="1" dirty="0" smtClean="0"/>
              <a:t> in the passage?</a:t>
            </a:r>
          </a:p>
          <a:p>
            <a:pPr algn="just" eaLnBrk="1" hangingPunct="1">
              <a:lnSpc>
                <a:spcPct val="100000"/>
              </a:lnSpc>
              <a:buNone/>
              <a:defRPr/>
            </a:pPr>
            <a:r>
              <a:rPr lang="en-US" dirty="0" smtClean="0"/>
              <a:t>   I agree with the advice on note-taking, for several reasons. First, handouts are not a record of everything the lecturer says, so even if there are handouts there will still be things to note down. Second, it is impossible to write down everything. If we try to do so it prevents us from listening and understanding, so we should only write down key points. Third, part of the point of the lecture is our response to it, so we should make a note of our own comments, thoughts, questions and ideas — note-taking is therefore not only writing down what the lecturer says.</a:t>
            </a:r>
          </a:p>
        </p:txBody>
      </p:sp>
      <p:pic>
        <p:nvPicPr>
          <p:cNvPr id="17412"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7413"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7" name="图片 12"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dissolv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723313" cy="6065838"/>
          </a:xfrm>
        </p:spPr>
        <p:txBody>
          <a:bodyPr/>
          <a:lstStyle/>
          <a:p>
            <a:pPr algn="just" eaLnBrk="1" hangingPunct="1">
              <a:lnSpc>
                <a:spcPct val="100000"/>
              </a:lnSpc>
              <a:buNone/>
              <a:defRPr/>
            </a:pPr>
            <a:r>
              <a:rPr lang="en-US" b="1" dirty="0" smtClean="0"/>
              <a:t>2 Where would you normally look for help with problems</a:t>
            </a:r>
            <a:br>
              <a:rPr lang="en-US" b="1" dirty="0" smtClean="0"/>
            </a:br>
            <a:r>
              <a:rPr lang="en-US" b="1" dirty="0" smtClean="0"/>
              <a:t>related to your studies: teaching staff, other students, or the Internet? Why? </a:t>
            </a:r>
          </a:p>
          <a:p>
            <a:pPr algn="just" eaLnBrk="1" hangingPunct="1">
              <a:lnSpc>
                <a:spcPct val="82000"/>
              </a:lnSpc>
              <a:buFont typeface="Arial" pitchFamily="34" charset="0"/>
              <a:buChar char="•"/>
              <a:defRPr/>
            </a:pPr>
            <a:r>
              <a:rPr lang="en-US" dirty="0" smtClean="0"/>
              <a:t>I normally ask my teachers to help me with some difficult questions because they are my teachers and have expertise in the field. I do search on the Internet before I ask my teachers though, because the Internet may help me to think about my questions in a deeper way.</a:t>
            </a:r>
          </a:p>
          <a:p>
            <a:pPr algn="just" eaLnBrk="1" hangingPunct="1">
              <a:lnSpc>
                <a:spcPct val="82000"/>
              </a:lnSpc>
              <a:buFont typeface="Arial" pitchFamily="34" charset="0"/>
              <a:buChar char="•"/>
              <a:defRPr/>
            </a:pPr>
            <a:r>
              <a:rPr lang="en-US" dirty="0" smtClean="0"/>
              <a:t>I like to ask my classmates because they know what I mean when I have a question. I also help my classmates by giving them my opinions or comments on their questions.</a:t>
            </a:r>
          </a:p>
          <a:p>
            <a:pPr algn="just" eaLnBrk="1" hangingPunct="1">
              <a:lnSpc>
                <a:spcPct val="82000"/>
              </a:lnSpc>
              <a:buFont typeface="Arial" pitchFamily="34" charset="0"/>
              <a:buChar char="•"/>
              <a:defRPr/>
            </a:pPr>
            <a:r>
              <a:rPr lang="en-US" dirty="0" smtClean="0"/>
              <a:t>I prefer using the Internet for help because I can do this </a:t>
            </a:r>
            <a:r>
              <a:rPr lang="en-US" spc="-50" dirty="0" smtClean="0"/>
              <a:t>any time I want to, and I don’t need to bother other people.</a:t>
            </a:r>
          </a:p>
        </p:txBody>
      </p:sp>
      <p:pic>
        <p:nvPicPr>
          <p:cNvPr id="17412"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7413"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7" name="图片 12" descr="MORE"/>
          <p:cNvPicPr>
            <a:picLocks noChangeAspect="1" noChangeArrowheads="1"/>
          </p:cNvPicPr>
          <p:nvPr/>
        </p:nvPicPr>
        <p:blipFill>
          <a:blip r:embed="rId7"/>
          <a:srcRect/>
          <a:stretch>
            <a:fillRect/>
          </a:stretch>
        </p:blipFill>
        <p:spPr bwMode="auto">
          <a:xfrm>
            <a:off x="7991475" y="6344880"/>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dissolv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dissolv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dissolve">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0975" y="641350"/>
            <a:ext cx="8834438" cy="6065838"/>
          </a:xfrm>
        </p:spPr>
        <p:txBody>
          <a:bodyPr/>
          <a:lstStyle/>
          <a:p>
            <a:pPr algn="just" eaLnBrk="1" hangingPunct="1">
              <a:lnSpc>
                <a:spcPct val="100000"/>
              </a:lnSpc>
              <a:buNone/>
              <a:defRPr/>
            </a:pPr>
            <a:r>
              <a:rPr lang="en-US" b="1" dirty="0" smtClean="0"/>
              <a:t>3 Do you agree that there are different types of learners? If so, what type of learner are you?</a:t>
            </a:r>
          </a:p>
          <a:p>
            <a:pPr eaLnBrk="1" hangingPunct="1">
              <a:lnSpc>
                <a:spcPct val="100000"/>
              </a:lnSpc>
              <a:buNone/>
              <a:defRPr/>
            </a:pPr>
            <a:r>
              <a:rPr lang="en-US" dirty="0" smtClean="0"/>
              <a:t>   </a:t>
            </a:r>
            <a:r>
              <a:rPr lang="en-US" b="1" dirty="0" smtClean="0"/>
              <a:t>Do you learn by _____?</a:t>
            </a:r>
          </a:p>
          <a:p>
            <a:pPr eaLnBrk="1" hangingPunct="1">
              <a:lnSpc>
                <a:spcPct val="100000"/>
              </a:lnSpc>
              <a:buNone/>
              <a:defRPr/>
            </a:pPr>
            <a:r>
              <a:rPr lang="en-US" b="1" dirty="0" smtClean="0"/>
              <a:t>  </a:t>
            </a:r>
            <a:r>
              <a:rPr lang="en-US" altLang="zh-CN" b="1" dirty="0" smtClean="0"/>
              <a:t> ⃝ </a:t>
            </a:r>
            <a:r>
              <a:rPr lang="en-US" b="1" dirty="0" smtClean="0"/>
              <a:t>seeing 	   </a:t>
            </a:r>
            <a:r>
              <a:rPr lang="en-US" altLang="zh-CN" b="1" dirty="0" smtClean="0"/>
              <a:t>⃝ </a:t>
            </a:r>
            <a:r>
              <a:rPr lang="en-US" b="1" dirty="0" smtClean="0"/>
              <a:t>doing 	           </a:t>
            </a:r>
            <a:r>
              <a:rPr lang="en-US" altLang="zh-CN" b="1" dirty="0" smtClean="0"/>
              <a:t>⃝ </a:t>
            </a:r>
            <a:r>
              <a:rPr lang="en-US" b="1" dirty="0" smtClean="0"/>
              <a:t>listening        </a:t>
            </a:r>
            <a:r>
              <a:rPr lang="en-US" altLang="zh-CN" b="1" dirty="0" smtClean="0"/>
              <a:t>⃝ </a:t>
            </a:r>
            <a:r>
              <a:rPr lang="en-US" b="1" dirty="0" smtClean="0"/>
              <a:t>reading</a:t>
            </a:r>
            <a:br>
              <a:rPr lang="en-US" b="1" dirty="0" smtClean="0"/>
            </a:br>
            <a:r>
              <a:rPr lang="en-US" altLang="zh-CN" b="1" dirty="0" smtClean="0"/>
              <a:t>⃝ </a:t>
            </a:r>
            <a:r>
              <a:rPr lang="en-US" b="1" dirty="0" smtClean="0"/>
              <a:t>writing 	   </a:t>
            </a:r>
            <a:r>
              <a:rPr lang="en-US" altLang="zh-CN" b="1" dirty="0" smtClean="0"/>
              <a:t>⃝ </a:t>
            </a:r>
            <a:r>
              <a:rPr lang="en-US" b="1" dirty="0" smtClean="0"/>
              <a:t>reflecting 	</a:t>
            </a:r>
            <a:r>
              <a:rPr lang="en-US" altLang="zh-CN" b="1" dirty="0" smtClean="0"/>
              <a:t>⃝ </a:t>
            </a:r>
            <a:r>
              <a:rPr lang="en-US" b="1" dirty="0" smtClean="0"/>
              <a:t>discussing</a:t>
            </a:r>
          </a:p>
          <a:p>
            <a:pPr algn="just" eaLnBrk="1" hangingPunct="1">
              <a:lnSpc>
                <a:spcPct val="100000"/>
              </a:lnSpc>
              <a:buNone/>
              <a:defRPr/>
            </a:pPr>
            <a:r>
              <a:rPr lang="en-US" dirty="0" smtClean="0"/>
              <a:t>• I agree that there are different types of learners because I tend to learn by listening to lectures and the discussion of my classmates. It seems that I am a reflector.</a:t>
            </a:r>
          </a:p>
          <a:p>
            <a:pPr algn="just" eaLnBrk="1" hangingPunct="1">
              <a:lnSpc>
                <a:spcPct val="100000"/>
              </a:lnSpc>
              <a:buNone/>
              <a:defRPr/>
            </a:pPr>
            <a:r>
              <a:rPr lang="en-US" dirty="0" smtClean="0"/>
              <a:t>• It is hard for me to totally agree with this theory because I seem to have some features of all the learning styles, maybe in different percentages.</a:t>
            </a:r>
            <a:endParaRPr lang="zh-CN" altLang="en-US" dirty="0"/>
          </a:p>
        </p:txBody>
      </p:sp>
      <p:pic>
        <p:nvPicPr>
          <p:cNvPr id="17411" name="图片 2" descr="END"/>
          <p:cNvPicPr>
            <a:picLocks noChangeAspect="1" noChangeArrowheads="1"/>
          </p:cNvPicPr>
          <p:nvPr/>
        </p:nvPicPr>
        <p:blipFill>
          <a:blip r:embed="rId3"/>
          <a:srcRect/>
          <a:stretch>
            <a:fillRect/>
          </a:stretch>
        </p:blipFill>
        <p:spPr bwMode="auto">
          <a:xfrm>
            <a:off x="8379645" y="6341909"/>
            <a:ext cx="474663" cy="225425"/>
          </a:xfrm>
          <a:prstGeom prst="rect">
            <a:avLst/>
          </a:prstGeom>
          <a:noFill/>
          <a:ln w="9525">
            <a:noFill/>
            <a:miter lim="800000"/>
            <a:headEnd/>
            <a:tailEnd/>
          </a:ln>
        </p:spPr>
      </p:pic>
      <p:pic>
        <p:nvPicPr>
          <p:cNvPr id="17412" name="图片 5" descr="Back">
            <a:hlinkClick r:id="rId4" action="ppaction://hlinksldjump"/>
          </p:cNvPr>
          <p:cNvPicPr>
            <a:picLocks noChangeAspect="1" noChangeArrowheads="1"/>
          </p:cNvPicPr>
          <p:nvPr/>
        </p:nvPicPr>
        <p:blipFill>
          <a:blip r:embed="rId5"/>
          <a:srcRect/>
          <a:stretch>
            <a:fillRect/>
          </a:stretch>
        </p:blipFill>
        <p:spPr bwMode="auto">
          <a:xfrm>
            <a:off x="7656513" y="47625"/>
            <a:ext cx="558800" cy="393700"/>
          </a:xfrm>
          <a:prstGeom prst="rect">
            <a:avLst/>
          </a:prstGeom>
          <a:noFill/>
          <a:ln w="9525">
            <a:noFill/>
            <a:miter lim="800000"/>
            <a:headEnd/>
            <a:tailEnd/>
          </a:ln>
        </p:spPr>
      </p:pic>
      <p:pic>
        <p:nvPicPr>
          <p:cNvPr id="17413" name="图片 6" descr="Home">
            <a:hlinkClick r:id="rId6" action="ppaction://hlinksldjump"/>
          </p:cNvPr>
          <p:cNvPicPr>
            <a:picLocks noChangeAspect="1" noChangeArrowheads="1"/>
          </p:cNvPicPr>
          <p:nvPr/>
        </p:nvPicPr>
        <p:blipFill>
          <a:blip r:embed="rId7"/>
          <a:srcRect/>
          <a:stretch>
            <a:fillRect/>
          </a:stretch>
        </p:blipFill>
        <p:spPr bwMode="auto">
          <a:xfrm>
            <a:off x="8331200" y="52388"/>
            <a:ext cx="484188" cy="441325"/>
          </a:xfrm>
          <a:prstGeom prst="rect">
            <a:avLst/>
          </a:prstGeom>
          <a:noFill/>
          <a:ln w="9525">
            <a:noFill/>
            <a:miter lim="800000"/>
            <a:headEnd/>
            <a:tailEnd/>
          </a:ln>
        </p:spPr>
      </p:pic>
      <p:sp>
        <p:nvSpPr>
          <p:cNvPr id="17414"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dissolv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4" end="4"/>
                                            </p:txEl>
                                          </p:spTgt>
                                        </p:tgtEl>
                                        <p:attrNameLst>
                                          <p:attrName>style.visibility</p:attrName>
                                        </p:attrNameLst>
                                      </p:cBhvr>
                                      <p:to>
                                        <p:strVal val="visible"/>
                                      </p:to>
                                    </p:set>
                                    <p:animEffect transition="in" filter="dissolve">
                                      <p:cBhvr>
                                        <p:cTn id="12" dur="500"/>
                                        <p:tgtEl>
                                          <p:spTgt spid="10">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411"/>
                                        </p:tgtEl>
                                        <p:attrNameLst>
                                          <p:attrName>style.visibility</p:attrName>
                                        </p:attrNameLst>
                                      </p:cBhvr>
                                      <p:to>
                                        <p:strVal val="visible"/>
                                      </p:to>
                                    </p:set>
                                    <p:animEffect transition="in" filter="dissolve">
                                      <p:cBhvr>
                                        <p:cTn id="17"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marL="355600" indent="-355600" eaLnBrk="1" hangingPunct="1">
              <a:lnSpc>
                <a:spcPct val="75000"/>
              </a:lnSpc>
              <a:buFont typeface="Arial" pitchFamily="34" charset="0"/>
              <a:buNone/>
            </a:pPr>
            <a:endParaRPr lang="en-US" altLang="zh-CN" b="1" dirty="0" smtClean="0"/>
          </a:p>
          <a:p>
            <a:pPr marL="355600" indent="-355600" eaLnBrk="1" hangingPunct="1">
              <a:lnSpc>
                <a:spcPct val="75000"/>
              </a:lnSpc>
              <a:buFont typeface="Arial" pitchFamily="34" charset="0"/>
              <a:buNone/>
            </a:pPr>
            <a:r>
              <a:rPr lang="en-US" altLang="zh-CN" sz="3200" b="1" dirty="0" smtClean="0">
                <a:solidFill>
                  <a:srgbClr val="C00000"/>
                </a:solidFill>
              </a:rPr>
              <a:t>Pair work: </a:t>
            </a:r>
          </a:p>
          <a:p>
            <a:pPr marL="361950" indent="-361950" algn="just" eaLnBrk="1" hangingPunct="1">
              <a:lnSpc>
                <a:spcPct val="100000"/>
              </a:lnSpc>
              <a:buAutoNum type="arabicPeriod"/>
            </a:pPr>
            <a:r>
              <a:rPr lang="en-US" altLang="zh-CN" dirty="0" smtClean="0">
                <a:hlinkClick r:id="rId3" action="ppaction://hlinksldjump"/>
              </a:rPr>
              <a:t>Discuss with your partner and </a:t>
            </a:r>
            <a:r>
              <a:rPr lang="en-US" altLang="zh-CN" dirty="0">
                <a:hlinkClick r:id="rId3" action="ppaction://hlinksldjump"/>
              </a:rPr>
              <a:t>decide </a:t>
            </a:r>
            <a:r>
              <a:rPr lang="en-US" altLang="zh-CN" dirty="0" smtClean="0">
                <a:hlinkClick r:id="rId3" action="ppaction://hlinksldjump"/>
              </a:rPr>
              <a:t>what </a:t>
            </a:r>
            <a:r>
              <a:rPr lang="en-US" altLang="zh-CN" dirty="0">
                <a:hlinkClick r:id="rId3" action="ppaction://hlinksldjump"/>
              </a:rPr>
              <a:t>kind of </a:t>
            </a:r>
            <a:r>
              <a:rPr lang="en-US" altLang="zh-CN" dirty="0" smtClean="0">
                <a:hlinkClick r:id="rId3" action="ppaction://hlinksldjump"/>
              </a:rPr>
              <a:t>learners you </a:t>
            </a:r>
            <a:r>
              <a:rPr lang="en-US" altLang="zh-CN" dirty="0">
                <a:hlinkClick r:id="rId3" action="ppaction://hlinksldjump"/>
              </a:rPr>
              <a:t>belong </a:t>
            </a:r>
            <a:r>
              <a:rPr lang="en-US" altLang="zh-CN" dirty="0" smtClean="0">
                <a:hlinkClick r:id="rId3" action="ppaction://hlinksldjump"/>
              </a:rPr>
              <a:t>to.</a:t>
            </a:r>
            <a:endParaRPr lang="en-US" altLang="zh-CN" dirty="0" smtClean="0"/>
          </a:p>
          <a:p>
            <a:pPr marL="361950" indent="-361950" algn="just" eaLnBrk="1" hangingPunct="1">
              <a:lnSpc>
                <a:spcPct val="100000"/>
              </a:lnSpc>
              <a:buAutoNum type="arabicPeriod"/>
            </a:pPr>
            <a:endParaRPr lang="en-US" altLang="zh-CN" sz="800" dirty="0" smtClean="0"/>
          </a:p>
          <a:p>
            <a:pPr marL="361950" indent="-361950" algn="just" eaLnBrk="1" hangingPunct="1">
              <a:lnSpc>
                <a:spcPct val="100000"/>
              </a:lnSpc>
              <a:buAutoNum type="arabicPeriod"/>
            </a:pPr>
            <a:r>
              <a:rPr lang="en-US" altLang="zh-CN" dirty="0">
                <a:hlinkClick r:id="rId4" action="ppaction://hlinksldjump"/>
              </a:rPr>
              <a:t>Ten Study Habits of Successful Students</a:t>
            </a:r>
            <a:r>
              <a:rPr lang="en-US" altLang="zh-CN" dirty="0"/>
              <a:t> </a:t>
            </a:r>
            <a:endParaRPr lang="en-US" altLang="zh-CN" dirty="0" smtClean="0"/>
          </a:p>
          <a:p>
            <a:pPr marL="361950" indent="-361950" algn="just" eaLnBrk="1" hangingPunct="1">
              <a:lnSpc>
                <a:spcPct val="100000"/>
              </a:lnSpc>
              <a:buFont typeface="Arial" pitchFamily="34" charset="0"/>
              <a:buNone/>
            </a:pPr>
            <a:endParaRPr lang="en-US" altLang="zh-CN" sz="800" dirty="0"/>
          </a:p>
          <a:p>
            <a:pPr marL="361950" indent="-361950" algn="just" eaLnBrk="1" hangingPunct="1">
              <a:lnSpc>
                <a:spcPct val="100000"/>
              </a:lnSpc>
              <a:buFont typeface="Arial" pitchFamily="34" charset="0"/>
              <a:buNone/>
            </a:pPr>
            <a:r>
              <a:rPr lang="en-US" altLang="zh-CN" dirty="0" smtClean="0"/>
              <a:t>3. Discuss with your partner about how to adopt to these new styles.</a:t>
            </a:r>
          </a:p>
          <a:p>
            <a:pPr marL="361950" indent="-361950" algn="just" eaLnBrk="1" hangingPunct="1">
              <a:lnSpc>
                <a:spcPct val="100000"/>
              </a:lnSpc>
              <a:buFont typeface="Arial" pitchFamily="34" charset="0"/>
              <a:buNone/>
            </a:pPr>
            <a:endParaRPr lang="en-US" altLang="zh-CN" sz="800" dirty="0" smtClean="0"/>
          </a:p>
          <a:p>
            <a:pPr marL="361950" indent="-361950" eaLnBrk="1" hangingPunct="1">
              <a:lnSpc>
                <a:spcPct val="100000"/>
              </a:lnSpc>
              <a:buFont typeface="Arial" pitchFamily="34" charset="0"/>
              <a:buNone/>
            </a:pPr>
            <a:r>
              <a:rPr lang="en-US" altLang="zh-CN" dirty="0" smtClean="0"/>
              <a:t>4. Report what you’ve discussed to the whole class.</a:t>
            </a: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7"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algn="ctr" eaLnBrk="1" hangingPunct="1">
              <a:buNone/>
              <a:defRPr/>
            </a:pPr>
            <a:r>
              <a:rPr lang="en-US" altLang="zh-CN" b="1" dirty="0" smtClean="0">
                <a:solidFill>
                  <a:srgbClr val="C00000"/>
                </a:solidFill>
              </a:rPr>
              <a:t>What kind of learners do you belong to?</a:t>
            </a: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6"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8437"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7" name="AutoShape 7"/>
          <p:cNvSpPr>
            <a:spLocks noChangeArrowheads="1"/>
          </p:cNvSpPr>
          <p:nvPr/>
        </p:nvSpPr>
        <p:spPr bwMode="auto">
          <a:xfrm>
            <a:off x="5940425" y="1484313"/>
            <a:ext cx="2520950" cy="1296987"/>
          </a:xfrm>
          <a:prstGeom prst="roundRect">
            <a:avLst>
              <a:gd name="adj" fmla="val 16667"/>
            </a:avLst>
          </a:prstGeom>
          <a:solidFill>
            <a:srgbClr val="FF7979"/>
          </a:solidFill>
          <a:ln w="9525" algn="ctr">
            <a:noFill/>
            <a:round/>
            <a:headEnd/>
            <a:tailEnd/>
          </a:ln>
          <a:effectLst>
            <a:prstShdw prst="shdw17" dist="17961" dir="2700000">
              <a:srgbClr val="994949"/>
            </a:prstShdw>
          </a:effectLst>
        </p:spPr>
        <p:txBody>
          <a:bodyPr wrap="none" anchor="ctr"/>
          <a:lstStyle/>
          <a:p>
            <a:r>
              <a:rPr lang="en-US" altLang="zh-CN" sz="2000" b="1" dirty="0" smtClean="0">
                <a:solidFill>
                  <a:schemeClr val="tx1"/>
                </a:solidFill>
              </a:rPr>
              <a:t>   Some </a:t>
            </a:r>
            <a:r>
              <a:rPr lang="en-US" altLang="zh-CN" sz="2000" b="1" dirty="0">
                <a:solidFill>
                  <a:schemeClr val="tx1"/>
                </a:solidFill>
              </a:rPr>
              <a:t>of us learn </a:t>
            </a:r>
          </a:p>
          <a:p>
            <a:r>
              <a:rPr lang="en-US" altLang="zh-CN" sz="2000" b="1" dirty="0" smtClean="0">
                <a:solidFill>
                  <a:schemeClr val="tx1"/>
                </a:solidFill>
              </a:rPr>
              <a:t>   best </a:t>
            </a:r>
            <a:r>
              <a:rPr lang="en-US" altLang="zh-CN" sz="2000" b="1" dirty="0">
                <a:solidFill>
                  <a:schemeClr val="tx1"/>
                </a:solidFill>
              </a:rPr>
              <a:t>through our </a:t>
            </a:r>
          </a:p>
          <a:p>
            <a:r>
              <a:rPr lang="en-US" altLang="zh-CN" sz="2000" b="1" dirty="0" smtClean="0">
                <a:solidFill>
                  <a:schemeClr val="tx1"/>
                </a:solidFill>
              </a:rPr>
              <a:t>   ears</a:t>
            </a:r>
            <a:r>
              <a:rPr lang="en-US" altLang="zh-CN" sz="2000" b="1" dirty="0">
                <a:solidFill>
                  <a:schemeClr val="tx1"/>
                </a:solidFill>
              </a:rPr>
              <a:t>.</a:t>
            </a:r>
          </a:p>
        </p:txBody>
      </p:sp>
      <p:sp>
        <p:nvSpPr>
          <p:cNvPr id="8" name="AutoShape 11"/>
          <p:cNvSpPr>
            <a:spLocks noChangeArrowheads="1"/>
          </p:cNvSpPr>
          <p:nvPr/>
        </p:nvSpPr>
        <p:spPr bwMode="auto">
          <a:xfrm>
            <a:off x="323850" y="1218453"/>
            <a:ext cx="3024188" cy="1584325"/>
          </a:xfrm>
          <a:prstGeom prst="hexagon">
            <a:avLst>
              <a:gd name="adj" fmla="val 46086"/>
              <a:gd name="vf" fmla="val 115470"/>
            </a:avLst>
          </a:prstGeom>
          <a:solidFill>
            <a:srgbClr val="CCFFCC"/>
          </a:solidFill>
          <a:ln w="9525" algn="ctr">
            <a:noFill/>
            <a:miter lim="800000"/>
            <a:headEnd/>
            <a:tailEnd/>
          </a:ln>
          <a:effectLst>
            <a:prstShdw prst="shdw17" dist="17961" dir="2700000">
              <a:srgbClr val="7A997A"/>
            </a:prstShdw>
          </a:effectLst>
        </p:spPr>
        <p:txBody>
          <a:bodyPr wrap="none" anchor="ctr"/>
          <a:lstStyle/>
          <a:p>
            <a:r>
              <a:rPr lang="en-US" altLang="zh-CN" sz="2000" b="1" dirty="0" smtClean="0">
                <a:solidFill>
                  <a:schemeClr val="tx1"/>
                </a:solidFill>
              </a:rPr>
              <a:t> Some </a:t>
            </a:r>
            <a:r>
              <a:rPr lang="en-US" altLang="zh-CN" sz="2000" b="1" dirty="0">
                <a:solidFill>
                  <a:schemeClr val="tx1"/>
                </a:solidFill>
              </a:rPr>
              <a:t>of us </a:t>
            </a:r>
          </a:p>
          <a:p>
            <a:r>
              <a:rPr lang="en-US" altLang="zh-CN" sz="2000" b="1" dirty="0" smtClean="0">
                <a:solidFill>
                  <a:schemeClr val="tx1"/>
                </a:solidFill>
              </a:rPr>
              <a:t> learn </a:t>
            </a:r>
            <a:r>
              <a:rPr lang="en-US" altLang="zh-CN" sz="2000" b="1" dirty="0">
                <a:solidFill>
                  <a:schemeClr val="tx1"/>
                </a:solidFill>
              </a:rPr>
              <a:t>best through </a:t>
            </a:r>
          </a:p>
          <a:p>
            <a:r>
              <a:rPr lang="en-US" altLang="zh-CN" sz="2000" b="1" dirty="0" smtClean="0">
                <a:solidFill>
                  <a:schemeClr val="tx1"/>
                </a:solidFill>
              </a:rPr>
              <a:t> our </a:t>
            </a:r>
            <a:r>
              <a:rPr lang="en-US" altLang="zh-CN" sz="2000" b="1" dirty="0">
                <a:solidFill>
                  <a:schemeClr val="tx1"/>
                </a:solidFill>
              </a:rPr>
              <a:t>eyes.</a:t>
            </a:r>
          </a:p>
        </p:txBody>
      </p:sp>
      <p:sp>
        <p:nvSpPr>
          <p:cNvPr id="9" name="Oval 13"/>
          <p:cNvSpPr>
            <a:spLocks noChangeArrowheads="1"/>
          </p:cNvSpPr>
          <p:nvPr/>
        </p:nvSpPr>
        <p:spPr bwMode="auto">
          <a:xfrm>
            <a:off x="5003800" y="2997200"/>
            <a:ext cx="3816350" cy="1584325"/>
          </a:xfrm>
          <a:prstGeom prst="ellipse">
            <a:avLst/>
          </a:prstGeom>
          <a:solidFill>
            <a:srgbClr val="FF9900"/>
          </a:solidFill>
          <a:ln w="9525" algn="ctr">
            <a:noFill/>
            <a:round/>
            <a:headEnd/>
            <a:tailEnd/>
          </a:ln>
          <a:effectLst>
            <a:prstShdw prst="shdw17" dist="17961" dir="2700000">
              <a:srgbClr val="995C00"/>
            </a:prstShdw>
          </a:effectLst>
        </p:spPr>
        <p:txBody>
          <a:bodyPr wrap="none" anchor="ctr"/>
          <a:lstStyle/>
          <a:p>
            <a:r>
              <a:rPr lang="en-US" altLang="zh-CN" sz="2000" b="1" dirty="0" smtClean="0">
                <a:solidFill>
                  <a:schemeClr val="tx1"/>
                </a:solidFill>
              </a:rPr>
              <a:t>     Some </a:t>
            </a:r>
            <a:r>
              <a:rPr lang="en-US" altLang="zh-CN" sz="2000" b="1" dirty="0">
                <a:solidFill>
                  <a:schemeClr val="tx1"/>
                </a:solidFill>
              </a:rPr>
              <a:t>of us need </a:t>
            </a:r>
          </a:p>
          <a:p>
            <a:r>
              <a:rPr lang="en-US" altLang="zh-CN" sz="2000" b="1" dirty="0" smtClean="0">
                <a:solidFill>
                  <a:schemeClr val="tx1"/>
                </a:solidFill>
              </a:rPr>
              <a:t>     to </a:t>
            </a:r>
            <a:r>
              <a:rPr lang="en-US" altLang="zh-CN" sz="2000" b="1" dirty="0">
                <a:solidFill>
                  <a:schemeClr val="tx1"/>
                </a:solidFill>
              </a:rPr>
              <a:t>write </a:t>
            </a:r>
            <a:r>
              <a:rPr lang="en-US" altLang="zh-CN" sz="2000" b="1" dirty="0" smtClean="0">
                <a:solidFill>
                  <a:schemeClr val="tx1"/>
                </a:solidFill>
              </a:rPr>
              <a:t>something </a:t>
            </a:r>
            <a:endParaRPr lang="en-US" altLang="zh-CN" sz="2000" b="1" dirty="0">
              <a:solidFill>
                <a:schemeClr val="tx1"/>
              </a:solidFill>
            </a:endParaRPr>
          </a:p>
          <a:p>
            <a:r>
              <a:rPr lang="en-US" altLang="zh-CN" sz="2000" b="1" dirty="0" smtClean="0">
                <a:solidFill>
                  <a:schemeClr val="tx1"/>
                </a:solidFill>
              </a:rPr>
              <a:t>     down </a:t>
            </a:r>
            <a:r>
              <a:rPr lang="en-US" altLang="zh-CN" sz="2000" b="1" dirty="0">
                <a:solidFill>
                  <a:schemeClr val="tx1"/>
                </a:solidFill>
              </a:rPr>
              <a:t>to learn it.</a:t>
            </a:r>
            <a:endParaRPr lang="zh-CN" altLang="en-US" sz="2000" b="1" dirty="0">
              <a:solidFill>
                <a:schemeClr val="tx1"/>
              </a:solidFill>
            </a:endParaRPr>
          </a:p>
        </p:txBody>
      </p:sp>
      <p:sp>
        <p:nvSpPr>
          <p:cNvPr id="11" name="AutoShape 17"/>
          <p:cNvSpPr>
            <a:spLocks noChangeArrowheads="1"/>
          </p:cNvSpPr>
          <p:nvPr/>
        </p:nvSpPr>
        <p:spPr bwMode="auto">
          <a:xfrm>
            <a:off x="578629" y="4978819"/>
            <a:ext cx="4465638" cy="1655763"/>
          </a:xfrm>
          <a:prstGeom prst="flowChartPunchedTape">
            <a:avLst/>
          </a:prstGeom>
          <a:solidFill>
            <a:srgbClr val="92D050"/>
          </a:solidFill>
          <a:ln w="9525" algn="ctr">
            <a:noFill/>
            <a:miter lim="800000"/>
            <a:headEnd/>
            <a:tailEnd/>
          </a:ln>
          <a:effectLst>
            <a:prstShdw prst="shdw17" dist="17961" dir="2700000">
              <a:srgbClr val="999900"/>
            </a:prstShdw>
          </a:effectLst>
        </p:spPr>
        <p:txBody>
          <a:bodyPr wrap="none" anchor="ctr"/>
          <a:lstStyle/>
          <a:p>
            <a:r>
              <a:rPr lang="en-US" altLang="zh-CN" sz="2000" b="1" dirty="0" smtClean="0">
                <a:solidFill>
                  <a:schemeClr val="tx1"/>
                </a:solidFill>
              </a:rPr>
              <a:t>         Some </a:t>
            </a:r>
            <a:r>
              <a:rPr lang="en-US" altLang="zh-CN" sz="2000" b="1" dirty="0">
                <a:solidFill>
                  <a:schemeClr val="tx1"/>
                </a:solidFill>
              </a:rPr>
              <a:t>of us have to associate </a:t>
            </a:r>
          </a:p>
          <a:p>
            <a:r>
              <a:rPr lang="en-US" altLang="zh-CN" sz="2000" b="1" dirty="0" smtClean="0">
                <a:solidFill>
                  <a:schemeClr val="tx1"/>
                </a:solidFill>
              </a:rPr>
              <a:t>         an </a:t>
            </a:r>
            <a:r>
              <a:rPr lang="en-US" altLang="zh-CN" sz="2000" b="1" dirty="0">
                <a:solidFill>
                  <a:schemeClr val="tx1"/>
                </a:solidFill>
              </a:rPr>
              <a:t>old thing with a new thing.</a:t>
            </a:r>
          </a:p>
        </p:txBody>
      </p:sp>
      <p:sp>
        <p:nvSpPr>
          <p:cNvPr id="12" name="AutoShape 18"/>
          <p:cNvSpPr>
            <a:spLocks noChangeArrowheads="1"/>
          </p:cNvSpPr>
          <p:nvPr/>
        </p:nvSpPr>
        <p:spPr bwMode="auto">
          <a:xfrm>
            <a:off x="5310876" y="4762919"/>
            <a:ext cx="2592388" cy="1871663"/>
          </a:xfrm>
          <a:prstGeom prst="flowChartDelay">
            <a:avLst/>
          </a:prstGeom>
          <a:solidFill>
            <a:srgbClr val="CCFFCC"/>
          </a:solidFill>
          <a:ln w="9525" algn="ctr">
            <a:noFill/>
            <a:miter lim="800000"/>
            <a:headEnd/>
            <a:tailEnd/>
          </a:ln>
          <a:effectLst>
            <a:prstShdw prst="shdw17" dist="17961" dir="2700000">
              <a:srgbClr val="7A997A"/>
            </a:prstShdw>
          </a:effectLst>
        </p:spPr>
        <p:txBody>
          <a:bodyPr wrap="none" anchor="ctr"/>
          <a:lstStyle/>
          <a:p>
            <a:r>
              <a:rPr lang="en-US" altLang="zh-CN" sz="2000" b="1" dirty="0" smtClean="0">
                <a:solidFill>
                  <a:schemeClr val="tx1"/>
                </a:solidFill>
              </a:rPr>
              <a:t>    Some </a:t>
            </a:r>
            <a:r>
              <a:rPr lang="en-US" altLang="zh-CN" sz="2000" b="1" dirty="0">
                <a:solidFill>
                  <a:schemeClr val="tx1"/>
                </a:solidFill>
              </a:rPr>
              <a:t>of us </a:t>
            </a:r>
          </a:p>
          <a:p>
            <a:r>
              <a:rPr lang="en-US" altLang="zh-CN" sz="2000" b="1" dirty="0" smtClean="0">
                <a:solidFill>
                  <a:schemeClr val="tx1"/>
                </a:solidFill>
              </a:rPr>
              <a:t>    need </a:t>
            </a:r>
            <a:r>
              <a:rPr lang="en-US" altLang="zh-CN" sz="2000" b="1" dirty="0">
                <a:solidFill>
                  <a:schemeClr val="tx1"/>
                </a:solidFill>
              </a:rPr>
              <a:t>to repeat</a:t>
            </a:r>
          </a:p>
          <a:p>
            <a:r>
              <a:rPr lang="en-US" altLang="zh-CN" sz="2000" b="1" dirty="0">
                <a:solidFill>
                  <a:schemeClr val="tx1"/>
                </a:solidFill>
              </a:rPr>
              <a:t> </a:t>
            </a:r>
            <a:r>
              <a:rPr lang="en-US" altLang="zh-CN" sz="2000" b="1" dirty="0" smtClean="0">
                <a:solidFill>
                  <a:schemeClr val="tx1"/>
                </a:solidFill>
              </a:rPr>
              <a:t>   something</a:t>
            </a:r>
            <a:endParaRPr lang="en-US" altLang="zh-CN" sz="2000" b="1" dirty="0">
              <a:solidFill>
                <a:schemeClr val="tx1"/>
              </a:solidFill>
            </a:endParaRPr>
          </a:p>
          <a:p>
            <a:r>
              <a:rPr lang="en-US" altLang="zh-CN" sz="2000" b="1" dirty="0" smtClean="0">
                <a:solidFill>
                  <a:schemeClr val="tx1"/>
                </a:solidFill>
              </a:rPr>
              <a:t>    many </a:t>
            </a:r>
            <a:r>
              <a:rPr lang="en-US" altLang="zh-CN" sz="2000" b="1" dirty="0">
                <a:solidFill>
                  <a:schemeClr val="tx1"/>
                </a:solidFill>
              </a:rPr>
              <a:t>times.</a:t>
            </a:r>
            <a:endParaRPr lang="zh-CN" altLang="en-US" sz="2000" b="1" dirty="0">
              <a:solidFill>
                <a:schemeClr val="tx1"/>
              </a:solidFill>
            </a:endParaRPr>
          </a:p>
        </p:txBody>
      </p:sp>
      <p:sp>
        <p:nvSpPr>
          <p:cNvPr id="13" name="AutoShape 26"/>
          <p:cNvSpPr>
            <a:spLocks noChangeArrowheads="1"/>
          </p:cNvSpPr>
          <p:nvPr/>
        </p:nvSpPr>
        <p:spPr bwMode="auto">
          <a:xfrm>
            <a:off x="414338" y="3068638"/>
            <a:ext cx="4321175" cy="1800225"/>
          </a:xfrm>
          <a:prstGeom prst="parallelogram">
            <a:avLst>
              <a:gd name="adj" fmla="val 60009"/>
            </a:avLst>
          </a:prstGeom>
          <a:solidFill>
            <a:srgbClr val="D69BFB"/>
          </a:solidFill>
          <a:ln w="9525" algn="ctr">
            <a:noFill/>
            <a:miter lim="800000"/>
            <a:headEnd/>
            <a:tailEnd/>
          </a:ln>
          <a:effectLst>
            <a:prstShdw prst="shdw17" dist="17961" dir="2700000">
              <a:srgbClr val="805D97"/>
            </a:prstShdw>
          </a:effectLst>
        </p:spPr>
        <p:txBody>
          <a:bodyPr wrap="none" anchor="ctr"/>
          <a:lstStyle/>
          <a:p>
            <a:r>
              <a:rPr lang="en-US" altLang="zh-CN" sz="2000" b="1" dirty="0" smtClean="0">
                <a:solidFill>
                  <a:schemeClr val="tx1"/>
                </a:solidFill>
              </a:rPr>
              <a:t>   Some </a:t>
            </a:r>
            <a:r>
              <a:rPr lang="en-US" altLang="zh-CN" sz="2000" b="1" dirty="0">
                <a:solidFill>
                  <a:schemeClr val="tx1"/>
                </a:solidFill>
              </a:rPr>
              <a:t>of us need</a:t>
            </a:r>
          </a:p>
          <a:p>
            <a:r>
              <a:rPr lang="en-US" altLang="zh-CN" sz="2000" b="1" dirty="0">
                <a:solidFill>
                  <a:schemeClr val="tx1"/>
                </a:solidFill>
              </a:rPr>
              <a:t> </a:t>
            </a:r>
            <a:r>
              <a:rPr lang="en-US" altLang="zh-CN" sz="2000" b="1" dirty="0" smtClean="0">
                <a:solidFill>
                  <a:schemeClr val="tx1"/>
                </a:solidFill>
              </a:rPr>
              <a:t>  to </a:t>
            </a:r>
            <a:r>
              <a:rPr lang="en-US" altLang="zh-CN" sz="2000" b="1" dirty="0">
                <a:solidFill>
                  <a:schemeClr val="tx1"/>
                </a:solidFill>
              </a:rPr>
              <a:t>use the new </a:t>
            </a:r>
          </a:p>
          <a:p>
            <a:r>
              <a:rPr lang="en-US" altLang="zh-CN" sz="2000" b="1" dirty="0" smtClean="0">
                <a:solidFill>
                  <a:schemeClr val="tx1"/>
                </a:solidFill>
              </a:rPr>
              <a:t>   knowledge</a:t>
            </a:r>
            <a:endParaRPr lang="en-US" altLang="zh-CN" sz="2000" b="1" dirty="0">
              <a:solidFill>
                <a:schemeClr val="tx1"/>
              </a:solidFill>
            </a:endParaRPr>
          </a:p>
          <a:p>
            <a:r>
              <a:rPr lang="en-US" altLang="zh-CN" sz="2000" b="1" dirty="0" smtClean="0">
                <a:solidFill>
                  <a:schemeClr val="tx1"/>
                </a:solidFill>
              </a:rPr>
              <a:t>   with </a:t>
            </a:r>
            <a:r>
              <a:rPr lang="en-US" altLang="zh-CN" sz="2000" b="1" dirty="0">
                <a:solidFill>
                  <a:schemeClr val="tx1"/>
                </a:solidFill>
              </a:rPr>
              <a:t>people</a:t>
            </a:r>
            <a:r>
              <a:rPr lang="en-US" altLang="zh-CN" sz="2000" b="1" dirty="0" smtClean="0">
                <a:solidFill>
                  <a:schemeClr val="tx1"/>
                </a:solidFill>
              </a:rPr>
              <a:t>. </a:t>
            </a:r>
            <a:endParaRPr lang="en-US" altLang="zh-CN" sz="2000" b="1" dirty="0">
              <a:solidFill>
                <a:schemeClr val="tx1"/>
              </a:solidFill>
            </a:endParaRPr>
          </a:p>
        </p:txBody>
      </p:sp>
      <p:sp>
        <p:nvSpPr>
          <p:cNvPr id="14" name="AutoShape 27"/>
          <p:cNvSpPr>
            <a:spLocks noChangeArrowheads="1"/>
          </p:cNvSpPr>
          <p:nvPr/>
        </p:nvSpPr>
        <p:spPr bwMode="auto">
          <a:xfrm>
            <a:off x="3276600" y="1196975"/>
            <a:ext cx="2592388" cy="1655763"/>
          </a:xfrm>
          <a:prstGeom prst="pentagon">
            <a:avLst/>
          </a:prstGeom>
          <a:solidFill>
            <a:srgbClr val="FFFF99"/>
          </a:solidFill>
          <a:ln w="9525" algn="ctr">
            <a:noFill/>
            <a:miter lim="800000"/>
            <a:headEnd/>
            <a:tailEnd/>
          </a:ln>
          <a:effectLst>
            <a:prstShdw prst="shdw17" dist="17961" dir="2700000">
              <a:srgbClr val="99995C"/>
            </a:prstShdw>
          </a:effectLst>
        </p:spPr>
        <p:txBody>
          <a:bodyPr wrap="none" anchor="ctr"/>
          <a:lstStyle/>
          <a:p>
            <a:pPr algn="ctr"/>
            <a:r>
              <a:rPr lang="en-US" altLang="zh-CN" sz="2000" b="1" dirty="0">
                <a:solidFill>
                  <a:schemeClr val="tx1"/>
                </a:solidFill>
              </a:rPr>
              <a:t>Some of us need </a:t>
            </a:r>
          </a:p>
          <a:p>
            <a:pPr algn="ctr"/>
            <a:r>
              <a:rPr lang="en-US" altLang="zh-CN" sz="2000" b="1" dirty="0">
                <a:solidFill>
                  <a:schemeClr val="tx1"/>
                </a:solidFill>
              </a:rPr>
              <a:t>music to learn.</a:t>
            </a:r>
          </a:p>
        </p:txBody>
      </p:sp>
      <p:pic>
        <p:nvPicPr>
          <p:cNvPr id="15" name="图片 2" descr="END"/>
          <p:cNvPicPr>
            <a:picLocks noChangeAspect="1" noChangeArrowheads="1"/>
          </p:cNvPicPr>
          <p:nvPr/>
        </p:nvPicPr>
        <p:blipFill>
          <a:blip r:embed="rId7"/>
          <a:srcRect/>
          <a:stretch>
            <a:fillRect/>
          </a:stretch>
        </p:blipFill>
        <p:spPr bwMode="auto">
          <a:xfrm>
            <a:off x="8396897" y="6348259"/>
            <a:ext cx="449263" cy="2127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762000"/>
            <a:ext cx="8834438" cy="5711825"/>
          </a:xfrm>
        </p:spPr>
        <p:txBody>
          <a:bodyPr/>
          <a:lstStyle/>
          <a:p>
            <a:pPr marL="0" indent="0" algn="ctr" eaLnBrk="1" hangingPunct="1">
              <a:buSzPct val="120000"/>
              <a:buFont typeface="Arial" pitchFamily="34" charset="0"/>
              <a:buNone/>
            </a:pPr>
            <a:r>
              <a:rPr lang="en-US" altLang="zh-CN" b="1" dirty="0" smtClean="0">
                <a:solidFill>
                  <a:srgbClr val="C00000"/>
                </a:solidFill>
              </a:rPr>
              <a:t>Ten Study Habits of Successful Students</a:t>
            </a:r>
            <a:r>
              <a:rPr lang="en-US" altLang="zh-CN" dirty="0" smtClean="0">
                <a:solidFill>
                  <a:srgbClr val="C00000"/>
                </a:solidFill>
              </a:rPr>
              <a:t> </a:t>
            </a:r>
          </a:p>
          <a:p>
            <a:pPr marL="0" indent="0">
              <a:lnSpc>
                <a:spcPct val="80000"/>
              </a:lnSpc>
              <a:buFont typeface="Arial" pitchFamily="34" charset="0"/>
              <a:buNone/>
            </a:pPr>
            <a:endParaRPr lang="en-US" altLang="zh-CN" dirty="0" smtClean="0">
              <a:solidFill>
                <a:srgbClr val="FF3300"/>
              </a:solidFill>
            </a:endParaRPr>
          </a:p>
          <a:p>
            <a:pPr marL="0" indent="0" algn="just">
              <a:buFont typeface="Arial" pitchFamily="34" charset="0"/>
              <a:buNone/>
            </a:pPr>
            <a:r>
              <a:rPr lang="en-US" altLang="zh-CN" dirty="0" smtClean="0"/>
              <a:t>Successful students have good study habits. They apply these habits to all of their classes. Read about each study habit. Work to develop any study habit you do not have.</a:t>
            </a:r>
          </a:p>
          <a:p>
            <a:pPr marL="444500" indent="-444500" algn="just">
              <a:lnSpc>
                <a:spcPct val="105000"/>
              </a:lnSpc>
              <a:buFont typeface="Arial" pitchFamily="34" charset="0"/>
              <a:buNone/>
            </a:pPr>
            <a:endParaRPr lang="en-US" altLang="zh-CN" b="1" dirty="0" smtClean="0">
              <a:solidFill>
                <a:schemeClr val="accent1"/>
              </a:solidFill>
            </a:endParaRPr>
          </a:p>
          <a:p>
            <a:pPr marL="444500" indent="-444500" algn="just">
              <a:lnSpc>
                <a:spcPct val="105000"/>
              </a:lnSpc>
              <a:buFont typeface="Arial" pitchFamily="34" charset="0"/>
              <a:buNone/>
            </a:pPr>
            <a:r>
              <a:rPr lang="en-US" altLang="zh-CN" b="1" dirty="0" smtClean="0">
                <a:solidFill>
                  <a:srgbClr val="C00000"/>
                </a:solidFill>
              </a:rPr>
              <a:t>1. Try not to do too much studying at one time.</a:t>
            </a:r>
            <a:endParaRPr lang="en-US" altLang="zh-CN" dirty="0" smtClean="0">
              <a:solidFill>
                <a:srgbClr val="C00000"/>
              </a:solidFill>
            </a:endParaRPr>
          </a:p>
          <a:p>
            <a:pPr marL="444500" indent="-444500" algn="just">
              <a:lnSpc>
                <a:spcPct val="105000"/>
              </a:lnSpc>
              <a:buFont typeface="Arial" pitchFamily="34" charset="0"/>
              <a:buNone/>
            </a:pPr>
            <a:r>
              <a:rPr lang="en-US" altLang="zh-CN" dirty="0" smtClean="0"/>
              <a:t>          </a:t>
            </a:r>
            <a:endParaRPr lang="zh-CN" altLang="en-US" dirty="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6"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8437"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18438" name="图片 8"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sp>
        <p:nvSpPr>
          <p:cNvPr id="2" name="TextBox 1"/>
          <p:cNvSpPr txBox="1"/>
          <p:nvPr/>
        </p:nvSpPr>
        <p:spPr>
          <a:xfrm>
            <a:off x="523874" y="4038600"/>
            <a:ext cx="8380414" cy="2246769"/>
          </a:xfrm>
          <a:prstGeom prst="rect">
            <a:avLst/>
          </a:prstGeom>
          <a:noFill/>
        </p:spPr>
        <p:txBody>
          <a:bodyPr wrap="square" rtlCol="0">
            <a:spAutoFit/>
          </a:bodyPr>
          <a:lstStyle/>
          <a:p>
            <a:pPr algn="just"/>
            <a:r>
              <a:rPr lang="en-US" altLang="zh-CN" sz="2800" dirty="0"/>
              <a:t>If you try to do too much studying at one time, you will </a:t>
            </a:r>
            <a:r>
              <a:rPr lang="en-US" altLang="zh-CN" sz="2800" dirty="0" smtClean="0"/>
              <a:t>be tired </a:t>
            </a:r>
            <a:r>
              <a:rPr lang="en-US" altLang="zh-CN" sz="2800" dirty="0"/>
              <a:t>and your studying will not be very effective. Space the work you have to do over shorter periods of time. Taking short breaks will restore your mental energy. </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438"/>
                                        </p:tgtEl>
                                        <p:attrNameLst>
                                          <p:attrName>style.visibility</p:attrName>
                                        </p:attrNameLst>
                                      </p:cBhvr>
                                      <p:to>
                                        <p:strVal val="visible"/>
                                      </p:to>
                                    </p:set>
                                    <p:animEffect transition="in" filter="dissolve">
                                      <p:cBhvr>
                                        <p:cTn id="11"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722314"/>
            <a:ext cx="8834438" cy="3973512"/>
          </a:xfrm>
        </p:spPr>
        <p:txBody>
          <a:bodyPr/>
          <a:lstStyle/>
          <a:p>
            <a:pPr marL="444500" indent="-444500">
              <a:buFont typeface="Arial" pitchFamily="34" charset="0"/>
              <a:buNone/>
            </a:pPr>
            <a:r>
              <a:rPr lang="en-US" altLang="zh-CN" b="1" dirty="0" smtClean="0">
                <a:solidFill>
                  <a:srgbClr val="C00000"/>
                </a:solidFill>
              </a:rPr>
              <a:t>2. Plan specific </a:t>
            </a:r>
            <a:r>
              <a:rPr lang="en-US" altLang="zh-CN" b="1" dirty="0" smtClean="0">
                <a:solidFill>
                  <a:srgbClr val="C00000"/>
                </a:solidFill>
              </a:rPr>
              <a:t>time </a:t>
            </a:r>
            <a:r>
              <a:rPr lang="en-US" altLang="zh-CN" b="1" dirty="0" smtClean="0">
                <a:solidFill>
                  <a:srgbClr val="C00000"/>
                </a:solidFill>
              </a:rPr>
              <a:t>for studying.</a:t>
            </a:r>
            <a:endParaRPr lang="en-US" altLang="zh-CN" dirty="0" smtClean="0">
              <a:solidFill>
                <a:srgbClr val="C00000"/>
              </a:solidFill>
            </a:endParaRPr>
          </a:p>
          <a:p>
            <a:pPr marL="444500" indent="-444500" algn="just">
              <a:buFont typeface="Arial" pitchFamily="34" charset="0"/>
              <a:buNone/>
            </a:pPr>
            <a:endParaRPr lang="en-US" altLang="zh-CN" dirty="0" smtClean="0"/>
          </a:p>
          <a:p>
            <a:pPr marL="444500" indent="-444500">
              <a:buFont typeface="Arial" pitchFamily="34" charset="0"/>
              <a:buNone/>
            </a:pPr>
            <a:endParaRPr lang="en-US" altLang="zh-CN" b="1" dirty="0" smtClean="0">
              <a:solidFill>
                <a:srgbClr val="C00000"/>
              </a:solidFill>
            </a:endParaRPr>
          </a:p>
          <a:p>
            <a:pPr marL="444500" indent="-444500">
              <a:buFont typeface="Arial" pitchFamily="34" charset="0"/>
              <a:buNone/>
            </a:pPr>
            <a:endParaRPr lang="en-US" altLang="zh-CN" b="1" dirty="0">
              <a:solidFill>
                <a:srgbClr val="C00000"/>
              </a:solidFill>
            </a:endParaRPr>
          </a:p>
          <a:p>
            <a:pPr marL="444500" indent="-444500">
              <a:buFont typeface="Arial" pitchFamily="34" charset="0"/>
              <a:buNone/>
            </a:pPr>
            <a:endParaRPr lang="en-US" altLang="zh-CN" b="1" dirty="0" smtClean="0">
              <a:solidFill>
                <a:srgbClr val="C00000"/>
              </a:solidFill>
            </a:endParaRPr>
          </a:p>
          <a:p>
            <a:pPr marL="444500" indent="-444500">
              <a:buFont typeface="Arial" pitchFamily="34" charset="0"/>
              <a:buNone/>
            </a:pPr>
            <a:endParaRPr lang="en-US" altLang="zh-CN" b="1" dirty="0" smtClean="0">
              <a:solidFill>
                <a:srgbClr val="C00000"/>
              </a:solidFill>
            </a:endParaRPr>
          </a:p>
          <a:p>
            <a:pPr marL="444500" indent="-444500">
              <a:buFont typeface="Arial" pitchFamily="34" charset="0"/>
              <a:buNone/>
            </a:pPr>
            <a:r>
              <a:rPr lang="en-US" altLang="zh-CN" b="1" dirty="0" smtClean="0">
                <a:solidFill>
                  <a:srgbClr val="C00000"/>
                </a:solidFill>
              </a:rPr>
              <a:t>3. Try to study at the same </a:t>
            </a:r>
            <a:r>
              <a:rPr lang="en-US" altLang="zh-CN" b="1" dirty="0" smtClean="0">
                <a:solidFill>
                  <a:srgbClr val="C00000"/>
                </a:solidFill>
              </a:rPr>
              <a:t>time </a:t>
            </a:r>
            <a:r>
              <a:rPr lang="en-US" altLang="zh-CN" b="1" dirty="0" smtClean="0">
                <a:solidFill>
                  <a:srgbClr val="C00000"/>
                </a:solidFill>
              </a:rPr>
              <a:t>each day.</a:t>
            </a:r>
            <a:endParaRPr lang="en-US" altLang="zh-CN" dirty="0" smtClean="0">
              <a:solidFill>
                <a:srgbClr val="C00000"/>
              </a:solidFill>
            </a:endParaRPr>
          </a:p>
          <a:p>
            <a:pPr marL="444500" indent="-444500" algn="just">
              <a:buFont typeface="Arial" pitchFamily="34" charset="0"/>
              <a:buNone/>
            </a:pPr>
            <a:r>
              <a:rPr lang="en-US" altLang="zh-CN" dirty="0" smtClean="0"/>
              <a:t>         </a:t>
            </a:r>
            <a:endParaRPr lang="zh-CN" altLang="en-US" dirty="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6"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8437"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pic>
        <p:nvPicPr>
          <p:cNvPr id="18438" name="图片 8"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sp>
        <p:nvSpPr>
          <p:cNvPr id="2" name="TextBox 1"/>
          <p:cNvSpPr txBox="1"/>
          <p:nvPr/>
        </p:nvSpPr>
        <p:spPr>
          <a:xfrm>
            <a:off x="527050" y="1257300"/>
            <a:ext cx="8377238" cy="2246769"/>
          </a:xfrm>
          <a:prstGeom prst="rect">
            <a:avLst/>
          </a:prstGeom>
          <a:noFill/>
        </p:spPr>
        <p:txBody>
          <a:bodyPr wrap="square" rtlCol="0">
            <a:spAutoFit/>
          </a:bodyPr>
          <a:lstStyle/>
          <a:p>
            <a:pPr algn="just"/>
            <a:r>
              <a:rPr lang="en-US" altLang="zh-CN" sz="2800" dirty="0" smtClean="0"/>
              <a:t>Study </a:t>
            </a:r>
            <a:r>
              <a:rPr lang="en-US" altLang="zh-CN" sz="2800" dirty="0"/>
              <a:t>time is any time you are doing something related to schoolwork. It can be completing assigned reading, working on a paper or </a:t>
            </a:r>
            <a:r>
              <a:rPr lang="en-US" altLang="zh-CN" sz="2800" dirty="0" smtClean="0"/>
              <a:t>a project</a:t>
            </a:r>
            <a:r>
              <a:rPr lang="en-US" altLang="zh-CN" sz="2800" dirty="0"/>
              <a:t>, or studying for a test. Schedule specific </a:t>
            </a:r>
            <a:r>
              <a:rPr lang="en-US" altLang="zh-CN" sz="2800" dirty="0" smtClean="0"/>
              <a:t>time </a:t>
            </a:r>
            <a:r>
              <a:rPr lang="en-US" altLang="zh-CN" sz="2800" dirty="0"/>
              <a:t>throughout the week for your study time. </a:t>
            </a:r>
            <a:endParaRPr lang="zh-CN" altLang="en-US" sz="2800" dirty="0"/>
          </a:p>
        </p:txBody>
      </p:sp>
      <p:sp>
        <p:nvSpPr>
          <p:cNvPr id="3" name="TextBox 2"/>
          <p:cNvSpPr txBox="1"/>
          <p:nvPr/>
        </p:nvSpPr>
        <p:spPr>
          <a:xfrm>
            <a:off x="533400" y="4300210"/>
            <a:ext cx="8342314" cy="2246769"/>
          </a:xfrm>
          <a:prstGeom prst="rect">
            <a:avLst/>
          </a:prstGeom>
          <a:noFill/>
        </p:spPr>
        <p:txBody>
          <a:bodyPr wrap="square" rtlCol="0">
            <a:spAutoFit/>
          </a:bodyPr>
          <a:lstStyle/>
          <a:p>
            <a:pPr algn="just"/>
            <a:r>
              <a:rPr lang="en-US" altLang="zh-CN" sz="2800" dirty="0"/>
              <a:t>Studying at the same </a:t>
            </a:r>
            <a:r>
              <a:rPr lang="en-US" altLang="zh-CN" sz="2800" dirty="0" smtClean="0"/>
              <a:t>time </a:t>
            </a:r>
            <a:r>
              <a:rPr lang="en-US" altLang="zh-CN" sz="2800" dirty="0"/>
              <a:t>each day establishes a routine that becomes a regular part of your life, just like sleeping and eating. When a scheduled study time comes up during the day, you will be mentally prepared to begin studying. </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8438"/>
                                        </p:tgtEl>
                                        <p:attrNameLst>
                                          <p:attrName>style.visibility</p:attrName>
                                        </p:attrNameLst>
                                      </p:cBhvr>
                                      <p:to>
                                        <p:strVal val="visible"/>
                                      </p:to>
                                    </p:set>
                                    <p:animEffect transition="in" filter="dissolve">
                                      <p:cBhvr>
                                        <p:cTn id="15"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93738"/>
            <a:ext cx="8834438" cy="6065837"/>
          </a:xfrm>
        </p:spPr>
        <p:txBody>
          <a:bodyPr/>
          <a:lstStyle/>
          <a:p>
            <a:pPr marL="444500" indent="-444500">
              <a:buFont typeface="Arial" pitchFamily="34" charset="0"/>
              <a:buNone/>
            </a:pPr>
            <a:r>
              <a:rPr lang="en-US" altLang="zh-CN" b="1" dirty="0" smtClean="0">
                <a:solidFill>
                  <a:srgbClr val="C00000"/>
                </a:solidFill>
              </a:rPr>
              <a:t>4. Set specific goals for their study </a:t>
            </a:r>
            <a:r>
              <a:rPr lang="en-US" altLang="zh-CN" b="1" dirty="0" smtClean="0">
                <a:solidFill>
                  <a:srgbClr val="C00000"/>
                </a:solidFill>
              </a:rPr>
              <a:t>time.</a:t>
            </a:r>
            <a:endParaRPr lang="en-US" altLang="zh-CN" dirty="0" smtClean="0">
              <a:solidFill>
                <a:srgbClr val="C00000"/>
              </a:solidFill>
            </a:endParaRPr>
          </a:p>
          <a:p>
            <a:pPr marL="444500" indent="-444500">
              <a:buFont typeface="Arial" pitchFamily="34" charset="0"/>
              <a:buNone/>
            </a:pPr>
            <a:endParaRPr lang="en-US" altLang="zh-CN" b="1" dirty="0" smtClean="0">
              <a:solidFill>
                <a:srgbClr val="C00000"/>
              </a:solidFill>
            </a:endParaRPr>
          </a:p>
          <a:p>
            <a:pPr marL="444500" indent="-444500">
              <a:buFont typeface="Arial" pitchFamily="34" charset="0"/>
              <a:buNone/>
            </a:pPr>
            <a:endParaRPr lang="en-US" altLang="zh-CN" b="1" dirty="0">
              <a:solidFill>
                <a:srgbClr val="C00000"/>
              </a:solidFill>
            </a:endParaRPr>
          </a:p>
          <a:p>
            <a:pPr marL="444500" indent="-444500">
              <a:buFont typeface="Arial" pitchFamily="34" charset="0"/>
              <a:buNone/>
            </a:pPr>
            <a:endParaRPr lang="en-US" altLang="zh-CN" b="1" dirty="0" smtClean="0">
              <a:solidFill>
                <a:srgbClr val="C00000"/>
              </a:solidFill>
            </a:endParaRPr>
          </a:p>
          <a:p>
            <a:pPr marL="444500" indent="-444500">
              <a:buFont typeface="Arial" pitchFamily="34" charset="0"/>
              <a:buNone/>
            </a:pPr>
            <a:endParaRPr lang="en-US" altLang="zh-CN" b="1" dirty="0" smtClean="0">
              <a:solidFill>
                <a:srgbClr val="C00000"/>
              </a:solidFill>
            </a:endParaRPr>
          </a:p>
          <a:p>
            <a:pPr marL="444500" indent="-444500">
              <a:buFont typeface="Arial" pitchFamily="34" charset="0"/>
              <a:buNone/>
            </a:pPr>
            <a:r>
              <a:rPr lang="en-US" altLang="zh-CN" b="1" dirty="0" smtClean="0">
                <a:solidFill>
                  <a:srgbClr val="C00000"/>
                </a:solidFill>
              </a:rPr>
              <a:t>5. Start studying when planned.</a:t>
            </a:r>
          </a:p>
          <a:p>
            <a:pPr marL="444500" indent="-444500" algn="just">
              <a:buFont typeface="Arial" pitchFamily="34" charset="0"/>
              <a:buNone/>
            </a:pPr>
            <a:r>
              <a:rPr lang="en-US" altLang="zh-CN" dirty="0" smtClean="0"/>
              <a:t>      </a:t>
            </a:r>
            <a:endParaRPr lang="zh-CN" altLang="en-US" dirty="0" smtClean="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7"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pic>
        <p:nvPicPr>
          <p:cNvPr id="18438" name="图片 8" descr="MORE"/>
          <p:cNvPicPr>
            <a:picLocks noChangeAspect="1" noChangeArrowheads="1"/>
          </p:cNvPicPr>
          <p:nvPr/>
        </p:nvPicPr>
        <p:blipFill>
          <a:blip r:embed="rId5"/>
          <a:srcRect/>
          <a:stretch>
            <a:fillRect/>
          </a:stretch>
        </p:blipFill>
        <p:spPr bwMode="auto">
          <a:xfrm>
            <a:off x="7991475" y="6429376"/>
            <a:ext cx="912813" cy="228600"/>
          </a:xfrm>
          <a:prstGeom prst="rect">
            <a:avLst/>
          </a:prstGeom>
          <a:noFill/>
          <a:ln w="9525">
            <a:noFill/>
            <a:miter lim="800000"/>
            <a:headEnd/>
            <a:tailEnd/>
          </a:ln>
        </p:spPr>
      </p:pic>
      <p:pic>
        <p:nvPicPr>
          <p:cNvPr id="7"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
        <p:nvSpPr>
          <p:cNvPr id="2" name="TextBox 1"/>
          <p:cNvSpPr txBox="1"/>
          <p:nvPr/>
        </p:nvSpPr>
        <p:spPr>
          <a:xfrm>
            <a:off x="514350" y="3680518"/>
            <a:ext cx="8359776" cy="3108543"/>
          </a:xfrm>
          <a:prstGeom prst="rect">
            <a:avLst/>
          </a:prstGeom>
          <a:noFill/>
        </p:spPr>
        <p:txBody>
          <a:bodyPr wrap="square" rtlCol="0">
            <a:spAutoFit/>
          </a:bodyPr>
          <a:lstStyle/>
          <a:p>
            <a:pPr algn="just"/>
            <a:r>
              <a:rPr lang="en-US" altLang="zh-CN" sz="2800" dirty="0"/>
              <a:t>You may delay starting your studying because you don’t like an assignment or think it is too hard. A delay in studying is called “</a:t>
            </a:r>
            <a:r>
              <a:rPr lang="en-US" altLang="zh-CN" sz="2800" dirty="0"/>
              <a:t>procrastination”. </a:t>
            </a:r>
            <a:r>
              <a:rPr lang="en-US" altLang="zh-CN" sz="2800" dirty="0"/>
              <a:t>If you procrastinate for any reason, you will find it difficult to get everything done when you need to. You may rush to make up the time you wasted getting started, resulting in careless work and errors.</a:t>
            </a:r>
            <a:endParaRPr lang="zh-CN" altLang="en-US" sz="2800" dirty="0"/>
          </a:p>
        </p:txBody>
      </p:sp>
      <p:sp>
        <p:nvSpPr>
          <p:cNvPr id="3" name="TextBox 2"/>
          <p:cNvSpPr txBox="1"/>
          <p:nvPr/>
        </p:nvSpPr>
        <p:spPr>
          <a:xfrm>
            <a:off x="504826" y="1133475"/>
            <a:ext cx="8475662" cy="1815882"/>
          </a:xfrm>
          <a:prstGeom prst="rect">
            <a:avLst/>
          </a:prstGeom>
          <a:noFill/>
        </p:spPr>
        <p:txBody>
          <a:bodyPr wrap="square" rtlCol="0">
            <a:spAutoFit/>
          </a:bodyPr>
          <a:lstStyle/>
          <a:p>
            <a:pPr algn="just"/>
            <a:r>
              <a:rPr lang="en-US" altLang="zh-CN" sz="2800" dirty="0"/>
              <a:t>Goals will help you stay focused and monitor your progress. Simply sitting down to study has little value. You must be very clear about what you want to accomplish during your study </a:t>
            </a:r>
            <a:r>
              <a:rPr lang="en-US" altLang="zh-CN" sz="2800" dirty="0" smtClean="0"/>
              <a:t>time. </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8438"/>
                                        </p:tgtEl>
                                        <p:attrNameLst>
                                          <p:attrName>style.visibility</p:attrName>
                                        </p:attrNameLst>
                                      </p:cBhvr>
                                      <p:to>
                                        <p:strVal val="visible"/>
                                      </p:to>
                                    </p:set>
                                    <p:animEffect transition="in" filter="dissolve">
                                      <p:cBhvr>
                                        <p:cTn id="15"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884238"/>
            <a:ext cx="8834438" cy="2973387"/>
          </a:xfrm>
        </p:spPr>
        <p:txBody>
          <a:bodyPr/>
          <a:lstStyle/>
          <a:p>
            <a:pPr marL="444500" indent="-444500" algn="just">
              <a:buFont typeface="Arial" pitchFamily="34" charset="0"/>
              <a:buNone/>
            </a:pPr>
            <a:r>
              <a:rPr lang="en-US" altLang="zh-CN" b="1" dirty="0" smtClean="0">
                <a:solidFill>
                  <a:srgbClr val="C00000"/>
                </a:solidFill>
              </a:rPr>
              <a:t>6. Work on the assignment they find most difficult first.</a:t>
            </a:r>
            <a:endParaRPr lang="en-US" altLang="zh-CN" dirty="0" smtClean="0">
              <a:solidFill>
                <a:srgbClr val="C00000"/>
              </a:solidFill>
            </a:endParaRPr>
          </a:p>
          <a:p>
            <a:pPr marL="444500" indent="-444500" algn="just">
              <a:buFont typeface="Arial" pitchFamily="34" charset="0"/>
              <a:buNone/>
            </a:pPr>
            <a:r>
              <a:rPr lang="en-US" altLang="zh-CN" dirty="0" smtClean="0"/>
              <a:t>      </a:t>
            </a:r>
          </a:p>
          <a:p>
            <a:pPr marL="444500" indent="-444500" algn="just">
              <a:buFont typeface="Arial" pitchFamily="34" charset="0"/>
              <a:buNone/>
            </a:pPr>
            <a:endParaRPr lang="en-US" altLang="zh-CN" b="1" dirty="0" smtClean="0">
              <a:solidFill>
                <a:srgbClr val="C00000"/>
              </a:solidFill>
            </a:endParaRPr>
          </a:p>
          <a:p>
            <a:pPr marL="444500" indent="-444500" algn="just">
              <a:buFont typeface="Arial" pitchFamily="34" charset="0"/>
              <a:buNone/>
            </a:pPr>
            <a:endParaRPr lang="en-US" altLang="zh-CN" b="1" dirty="0">
              <a:solidFill>
                <a:srgbClr val="C00000"/>
              </a:solidFill>
            </a:endParaRPr>
          </a:p>
          <a:p>
            <a:pPr marL="444500" indent="-444500" algn="just">
              <a:buFont typeface="Arial" pitchFamily="34" charset="0"/>
              <a:buNone/>
            </a:pPr>
            <a:r>
              <a:rPr lang="en-US" altLang="zh-CN" b="1" dirty="0" smtClean="0">
                <a:solidFill>
                  <a:srgbClr val="C00000"/>
                </a:solidFill>
              </a:rPr>
              <a:t>7. Review their notes before beginning an assignment.</a:t>
            </a:r>
            <a:endParaRPr lang="en-US" altLang="zh-CN" dirty="0" smtClean="0">
              <a:solidFill>
                <a:srgbClr val="C00000"/>
              </a:solidFill>
            </a:endParaRPr>
          </a:p>
          <a:p>
            <a:pPr marL="444500" indent="-444500" algn="just">
              <a:buFont typeface="Arial" pitchFamily="34" charset="0"/>
              <a:buNone/>
            </a:pPr>
            <a:r>
              <a:rPr lang="en-US" altLang="zh-CN" dirty="0" smtClean="0"/>
              <a:t>      </a:t>
            </a:r>
            <a:endParaRPr lang="zh-CN" altLang="en-US" dirty="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7"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pic>
        <p:nvPicPr>
          <p:cNvPr id="18438" name="图片 8" descr="MORE"/>
          <p:cNvPicPr>
            <a:picLocks noChangeAspect="1" noChangeArrowheads="1"/>
          </p:cNvPicPr>
          <p:nvPr/>
        </p:nvPicPr>
        <p:blipFill>
          <a:blip r:embed="rId5"/>
          <a:srcRect/>
          <a:stretch>
            <a:fillRect/>
          </a:stretch>
        </p:blipFill>
        <p:spPr bwMode="auto">
          <a:xfrm>
            <a:off x="7991475" y="6262688"/>
            <a:ext cx="912813" cy="228600"/>
          </a:xfrm>
          <a:prstGeom prst="rect">
            <a:avLst/>
          </a:prstGeom>
          <a:noFill/>
          <a:ln w="9525">
            <a:noFill/>
            <a:miter lim="800000"/>
            <a:headEnd/>
            <a:tailEnd/>
          </a:ln>
        </p:spPr>
      </p:pic>
      <p:pic>
        <p:nvPicPr>
          <p:cNvPr id="7"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
        <p:nvSpPr>
          <p:cNvPr id="2" name="TextBox 1"/>
          <p:cNvSpPr txBox="1"/>
          <p:nvPr/>
        </p:nvSpPr>
        <p:spPr>
          <a:xfrm>
            <a:off x="561974" y="1362075"/>
            <a:ext cx="8253413" cy="1384995"/>
          </a:xfrm>
          <a:prstGeom prst="rect">
            <a:avLst/>
          </a:prstGeom>
          <a:noFill/>
        </p:spPr>
        <p:txBody>
          <a:bodyPr wrap="square" rtlCol="0">
            <a:spAutoFit/>
          </a:bodyPr>
          <a:lstStyle/>
          <a:p>
            <a:pPr algn="just"/>
            <a:r>
              <a:rPr lang="en-US" altLang="zh-CN" sz="2800" dirty="0"/>
              <a:t>Your most difficult assignment will require the most effort. Start with your most difficult assignment since this is when you have the most mental energy. </a:t>
            </a:r>
          </a:p>
        </p:txBody>
      </p:sp>
      <p:sp>
        <p:nvSpPr>
          <p:cNvPr id="3" name="TextBox 2"/>
          <p:cNvSpPr txBox="1"/>
          <p:nvPr/>
        </p:nvSpPr>
        <p:spPr>
          <a:xfrm>
            <a:off x="542924" y="3457575"/>
            <a:ext cx="8272464" cy="1815882"/>
          </a:xfrm>
          <a:prstGeom prst="rect">
            <a:avLst/>
          </a:prstGeom>
          <a:noFill/>
        </p:spPr>
        <p:txBody>
          <a:bodyPr wrap="square" rtlCol="0">
            <a:spAutoFit/>
          </a:bodyPr>
          <a:lstStyle/>
          <a:p>
            <a:pPr algn="just"/>
            <a:r>
              <a:rPr lang="en-US" altLang="zh-CN" sz="2800" dirty="0"/>
              <a:t>Reviewing your notes can help you make sure you are doing an assignment correctly. Also, your notes may include information that will help you complete an assignment.</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8438"/>
                                        </p:tgtEl>
                                        <p:attrNameLst>
                                          <p:attrName>style.visibility</p:attrName>
                                        </p:attrNameLst>
                                      </p:cBhvr>
                                      <p:to>
                                        <p:strVal val="visible"/>
                                      </p:to>
                                    </p:set>
                                    <p:animEffect transition="in" filter="dissolve">
                                      <p:cBhvr>
                                        <p:cTn id="15"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6148"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658813"/>
            <a:ext cx="8834438" cy="6065837"/>
          </a:xfrm>
        </p:spPr>
        <p:txBody>
          <a:bodyPr/>
          <a:lstStyle/>
          <a:p>
            <a:pPr marL="0" indent="1588" eaLnBrk="1" hangingPunct="1">
              <a:buNone/>
              <a:defRPr/>
            </a:pPr>
            <a:endParaRPr lang="en-US" sz="2500" dirty="0" smtClean="0"/>
          </a:p>
          <a:p>
            <a:pPr marL="0" indent="1588" eaLnBrk="1" hangingPunct="1">
              <a:lnSpc>
                <a:spcPct val="150000"/>
              </a:lnSpc>
              <a:buNone/>
              <a:defRPr/>
            </a:pPr>
            <a:r>
              <a:rPr lang="en-US" sz="2500" spc="-210" dirty="0" smtClean="0"/>
              <a:t>• </a:t>
            </a:r>
            <a:r>
              <a:rPr lang="en-US" sz="2500" spc="-160" dirty="0" smtClean="0"/>
              <a:t>Do you like to listen and learn with plenty of time to </a:t>
            </a:r>
            <a:r>
              <a:rPr lang="en-US" sz="2500" spc="-160" dirty="0" smtClean="0">
                <a:hlinkClick r:id="rId7" action="ppaction://hlinksldjump"/>
              </a:rPr>
              <a:t>think it over</a:t>
            </a:r>
            <a:r>
              <a:rPr lang="en-US" sz="2500" spc="-160" dirty="0" smtClean="0"/>
              <a:t>, to make links</a:t>
            </a:r>
            <a:r>
              <a:rPr lang="en-US" sz="2500" spc="-210" dirty="0" smtClean="0"/>
              <a:t/>
            </a:r>
            <a:br>
              <a:rPr lang="en-US" sz="2500" spc="-210" dirty="0" smtClean="0"/>
            </a:br>
            <a:r>
              <a:rPr lang="en-US" sz="2500" spc="-210" dirty="0" smtClean="0"/>
              <a:t>   </a:t>
            </a:r>
            <a:r>
              <a:rPr lang="en-US" sz="2500" spc="-190" dirty="0" smtClean="0"/>
              <a:t>with other knowledge and experience, and then come to a well-supported view</a:t>
            </a:r>
            <a:r>
              <a:rPr lang="en-US" sz="2500" spc="-210" dirty="0" smtClean="0"/>
              <a:t/>
            </a:r>
            <a:br>
              <a:rPr lang="en-US" sz="2500" spc="-210" dirty="0" smtClean="0"/>
            </a:br>
            <a:r>
              <a:rPr lang="en-US" sz="2500" spc="-210" dirty="0" smtClean="0"/>
              <a:t>   </a:t>
            </a:r>
            <a:r>
              <a:rPr lang="en-US" sz="2500" dirty="0" smtClean="0"/>
              <a:t>of your own? </a:t>
            </a:r>
            <a:r>
              <a:rPr lang="en-US" sz="2500" spc="-210" dirty="0" smtClean="0"/>
              <a:t/>
            </a:r>
            <a:br>
              <a:rPr lang="en-US" sz="2500" spc="-210" dirty="0" smtClean="0"/>
            </a:br>
            <a:r>
              <a:rPr lang="en-US" sz="2500" spc="-210" dirty="0" smtClean="0"/>
              <a:t>• </a:t>
            </a:r>
            <a:r>
              <a:rPr lang="en-US" sz="2500" spc="-180" dirty="0" smtClean="0"/>
              <a:t>Do you prefer to </a:t>
            </a:r>
            <a:r>
              <a:rPr lang="en-US" sz="2500" spc="-180" dirty="0" smtClean="0">
                <a:hlinkClick r:id="rId8" action="ppaction://hlinksldjump"/>
              </a:rPr>
              <a:t>go through </a:t>
            </a:r>
            <a:r>
              <a:rPr lang="en-US" sz="2500" spc="-180" dirty="0" smtClean="0"/>
              <a:t>a subject very carefully, to </a:t>
            </a:r>
            <a:r>
              <a:rPr lang="en-US" sz="2500" spc="-180" dirty="0" smtClean="0">
                <a:hlinkClick r:id="rId9" action="ppaction://hlinksldjump"/>
              </a:rPr>
              <a:t>build up </a:t>
            </a:r>
            <a:r>
              <a:rPr lang="en-US" sz="2500" spc="-180" dirty="0" smtClean="0"/>
              <a:t>its basic shape –</a:t>
            </a:r>
            <a:r>
              <a:rPr lang="en-US" sz="2500" spc="-210" dirty="0" smtClean="0"/>
              <a:t/>
            </a:r>
            <a:br>
              <a:rPr lang="en-US" sz="2500" spc="-210" dirty="0" smtClean="0"/>
            </a:br>
            <a:r>
              <a:rPr lang="en-US" sz="2500" spc="-210" dirty="0" smtClean="0"/>
              <a:t>    </a:t>
            </a:r>
            <a:r>
              <a:rPr lang="en-US" sz="2500" dirty="0" smtClean="0"/>
              <a:t>its </a:t>
            </a:r>
            <a:r>
              <a:rPr lang="en-US" sz="2500" dirty="0" smtClean="0">
                <a:hlinkClick r:id="rId10" action="ppaction://hlinksldjump"/>
              </a:rPr>
              <a:t>scaffolding</a:t>
            </a:r>
            <a:r>
              <a:rPr lang="en-US" sz="2500" dirty="0" smtClean="0"/>
              <a:t> – to which you then add new information?</a:t>
            </a:r>
          </a:p>
          <a:p>
            <a:pPr marL="0" indent="1588" eaLnBrk="1" hangingPunct="1">
              <a:lnSpc>
                <a:spcPct val="150000"/>
              </a:lnSpc>
              <a:buNone/>
              <a:defRPr/>
            </a:pPr>
            <a:r>
              <a:rPr lang="en-US" sz="2500" dirty="0" smtClean="0"/>
              <a:t>• </a:t>
            </a:r>
            <a:r>
              <a:rPr lang="en-US" sz="2500" spc="-160" dirty="0" smtClean="0"/>
              <a:t>Or are you one of those learners who enjoy practical activities to </a:t>
            </a:r>
            <a:r>
              <a:rPr lang="en-US" sz="2500" spc="-160" dirty="0" smtClean="0">
                <a:hlinkClick r:id="rId11" action="ppaction://hlinksldjump"/>
              </a:rPr>
              <a:t>try out</a:t>
            </a:r>
            <a:r>
              <a:rPr lang="en-US" sz="2500" spc="-160" dirty="0" smtClean="0"/>
              <a:t> new</a:t>
            </a:r>
            <a:r>
              <a:rPr lang="en-US" sz="2500" spc="-200" dirty="0" smtClean="0"/>
              <a:t/>
            </a:r>
            <a:br>
              <a:rPr lang="en-US" sz="2500" spc="-200" dirty="0" smtClean="0"/>
            </a:br>
            <a:r>
              <a:rPr lang="en-US" sz="2500" spc="-200" dirty="0" smtClean="0"/>
              <a:t>     </a:t>
            </a:r>
            <a:r>
              <a:rPr lang="en-US" sz="2500" dirty="0" smtClean="0"/>
              <a:t>ideas more than open discussion with co-students?</a:t>
            </a:r>
          </a:p>
        </p:txBody>
      </p:sp>
      <p:pic>
        <p:nvPicPr>
          <p:cNvPr id="6152" name="图片 8" descr="音频">
            <a:hlinkClick r:id="rId12" action="ppaction://hlinkfile"/>
          </p:cNvPr>
          <p:cNvPicPr>
            <a:picLocks noChangeAspect="1" noChangeArrowheads="1"/>
          </p:cNvPicPr>
          <p:nvPr/>
        </p:nvPicPr>
        <p:blipFill>
          <a:blip r:embed="rId13"/>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4" action="ppaction://hlinksldjump"/>
          </p:cNvPr>
          <p:cNvPicPr>
            <a:picLocks noChangeAspect="1"/>
          </p:cNvPicPr>
          <p:nvPr/>
        </p:nvPicPr>
        <p:blipFill>
          <a:blip r:embed="rId15"/>
          <a:srcRect/>
          <a:stretch>
            <a:fillRect/>
          </a:stretch>
        </p:blipFill>
        <p:spPr bwMode="auto">
          <a:xfrm>
            <a:off x="8072749" y="6092825"/>
            <a:ext cx="879475"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731838"/>
            <a:ext cx="8720138" cy="6065837"/>
          </a:xfrm>
        </p:spPr>
        <p:txBody>
          <a:bodyPr/>
          <a:lstStyle/>
          <a:p>
            <a:pPr marL="444500" indent="-444500">
              <a:buFont typeface="Arial" pitchFamily="34" charset="0"/>
              <a:buNone/>
            </a:pPr>
            <a:endParaRPr lang="en-US" altLang="zh-CN" b="1" u="sng" dirty="0" smtClean="0">
              <a:solidFill>
                <a:schemeClr val="accent2">
                  <a:lumMod val="50000"/>
                </a:schemeClr>
              </a:solidFill>
            </a:endParaRPr>
          </a:p>
          <a:p>
            <a:pPr marL="444500" indent="-444500" algn="just">
              <a:buFont typeface="Arial" pitchFamily="34" charset="0"/>
              <a:buNone/>
            </a:pPr>
            <a:r>
              <a:rPr lang="en-US" altLang="zh-CN" b="1" dirty="0" smtClean="0">
                <a:solidFill>
                  <a:srgbClr val="C00000"/>
                </a:solidFill>
              </a:rPr>
              <a:t>8. Tell their friends not to call them during their study times.</a:t>
            </a:r>
            <a:endParaRPr lang="en-US" altLang="zh-CN" dirty="0" smtClean="0">
              <a:solidFill>
                <a:srgbClr val="C00000"/>
              </a:solidFill>
            </a:endParaRPr>
          </a:p>
          <a:p>
            <a:pPr marL="444500" indent="-444500" algn="just">
              <a:buFont typeface="Arial" pitchFamily="34" charset="0"/>
              <a:buNone/>
            </a:pPr>
            <a:r>
              <a:rPr lang="en-US" altLang="zh-CN" dirty="0" smtClean="0"/>
              <a:t>         </a:t>
            </a:r>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7"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pic>
        <p:nvPicPr>
          <p:cNvPr id="18438" name="图片 8" descr="MORE"/>
          <p:cNvPicPr>
            <a:picLocks noChangeAspect="1" noChangeArrowheads="1"/>
          </p:cNvPicPr>
          <p:nvPr/>
        </p:nvPicPr>
        <p:blipFill>
          <a:blip r:embed="rId5"/>
          <a:srcRect/>
          <a:stretch>
            <a:fillRect/>
          </a:stretch>
        </p:blipFill>
        <p:spPr bwMode="auto">
          <a:xfrm>
            <a:off x="7991475" y="6262688"/>
            <a:ext cx="912813" cy="228600"/>
          </a:xfrm>
          <a:prstGeom prst="rect">
            <a:avLst/>
          </a:prstGeom>
          <a:noFill/>
          <a:ln w="9525">
            <a:noFill/>
            <a:miter lim="800000"/>
            <a:headEnd/>
            <a:tailEnd/>
          </a:ln>
        </p:spPr>
      </p:pic>
      <p:pic>
        <p:nvPicPr>
          <p:cNvPr id="7"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
        <p:nvSpPr>
          <p:cNvPr id="2" name="TextBox 1"/>
          <p:cNvSpPr txBox="1"/>
          <p:nvPr/>
        </p:nvSpPr>
        <p:spPr>
          <a:xfrm>
            <a:off x="636588" y="2133600"/>
            <a:ext cx="8267700" cy="2677656"/>
          </a:xfrm>
          <a:prstGeom prst="rect">
            <a:avLst/>
          </a:prstGeom>
          <a:noFill/>
        </p:spPr>
        <p:txBody>
          <a:bodyPr wrap="square" rtlCol="0">
            <a:spAutoFit/>
          </a:bodyPr>
          <a:lstStyle/>
          <a:p>
            <a:pPr algn="just"/>
            <a:r>
              <a:rPr lang="en-US" altLang="zh-CN" sz="2800" dirty="0"/>
              <a:t>Two study problems can occur if your friends call you during your study times. First, your work is interrupted. It is not that easy to get back to what you were doing. Second, your friends may talk about things that will distract you from what you need to do. Here’s a simple idea </a:t>
            </a:r>
            <a:r>
              <a:rPr lang="en-US" altLang="zh-CN" sz="2800" dirty="0" smtClean="0"/>
              <a:t>— turn </a:t>
            </a:r>
            <a:r>
              <a:rPr lang="en-US" altLang="zh-CN" sz="2800" dirty="0"/>
              <a:t>off your cell phone during your study </a:t>
            </a:r>
            <a:r>
              <a:rPr lang="en-US" altLang="zh-CN" sz="2800" dirty="0" smtClean="0"/>
              <a:t>time. </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438"/>
                                        </p:tgtEl>
                                        <p:attrNameLst>
                                          <p:attrName>style.visibility</p:attrName>
                                        </p:attrNameLst>
                                      </p:cBhvr>
                                      <p:to>
                                        <p:strVal val="visible"/>
                                      </p:to>
                                    </p:set>
                                    <p:animEffect transition="in" filter="dissolve">
                                      <p:cBhvr>
                                        <p:cTn id="11" dur="1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865189"/>
            <a:ext cx="8834438" cy="3859211"/>
          </a:xfrm>
        </p:spPr>
        <p:txBody>
          <a:bodyPr/>
          <a:lstStyle/>
          <a:p>
            <a:pPr marL="266700" indent="-266700">
              <a:buFont typeface="Arial" pitchFamily="34" charset="0"/>
              <a:buNone/>
            </a:pPr>
            <a:r>
              <a:rPr lang="en-US" altLang="zh-CN" b="1" dirty="0" smtClean="0">
                <a:solidFill>
                  <a:srgbClr val="C00000"/>
                </a:solidFill>
              </a:rPr>
              <a:t>9. Call another student when they have difficulty with an assignment.</a:t>
            </a:r>
          </a:p>
          <a:p>
            <a:pPr marL="622300" indent="-622300">
              <a:buFont typeface="Arial" pitchFamily="34" charset="0"/>
              <a:buNone/>
            </a:pPr>
            <a:endParaRPr lang="en-US" altLang="zh-CN" b="1" dirty="0">
              <a:solidFill>
                <a:srgbClr val="C00000"/>
              </a:solidFill>
            </a:endParaRPr>
          </a:p>
          <a:p>
            <a:pPr marL="622300" indent="-622300">
              <a:buFont typeface="Arial" pitchFamily="34" charset="0"/>
              <a:buNone/>
            </a:pPr>
            <a:endParaRPr lang="en-US" altLang="zh-CN" b="1" dirty="0" smtClean="0">
              <a:solidFill>
                <a:srgbClr val="C00000"/>
              </a:solidFill>
            </a:endParaRPr>
          </a:p>
          <a:p>
            <a:pPr marL="622300" indent="-622300">
              <a:buFont typeface="Arial" pitchFamily="34" charset="0"/>
              <a:buNone/>
            </a:pPr>
            <a:r>
              <a:rPr lang="en-US" altLang="zh-CN" b="1" dirty="0" smtClean="0">
                <a:solidFill>
                  <a:srgbClr val="C00000"/>
                </a:solidFill>
              </a:rPr>
              <a:t>10. Review their schoolwork over the weekend.</a:t>
            </a:r>
            <a:endParaRPr lang="en-US" altLang="zh-CN" dirty="0" smtClean="0">
              <a:solidFill>
                <a:srgbClr val="C00000"/>
              </a:solidFill>
            </a:endParaRPr>
          </a:p>
          <a:p>
            <a:pPr marL="361950" indent="-361950" algn="just">
              <a:buFont typeface="Arial" pitchFamily="34" charset="0"/>
              <a:buNone/>
            </a:pPr>
            <a:r>
              <a:rPr lang="en-US" altLang="zh-CN" dirty="0" smtClean="0"/>
              <a:t>    </a:t>
            </a:r>
          </a:p>
          <a:p>
            <a:pPr marL="361950" indent="-361950" algn="just">
              <a:buFont typeface="Arial" pitchFamily="34" charset="0"/>
              <a:buNone/>
            </a:pPr>
            <a:endParaRPr lang="en-US" altLang="zh-CN" sz="2400" dirty="0"/>
          </a:p>
          <a:p>
            <a:pPr marL="361950" indent="-361950" algn="just">
              <a:buFont typeface="Arial" pitchFamily="34" charset="0"/>
              <a:buNone/>
            </a:pPr>
            <a:endParaRPr lang="en-US" altLang="zh-CN" sz="2400" dirty="0" smtClean="0"/>
          </a:p>
          <a:p>
            <a:pPr marL="361950" indent="-361950" algn="just">
              <a:buFont typeface="Arial" pitchFamily="34" charset="0"/>
              <a:buNone/>
            </a:pPr>
            <a:endParaRPr lang="en-US" altLang="zh-CN" sz="2400" dirty="0" smtClean="0"/>
          </a:p>
          <a:p>
            <a:pPr marL="266700" indent="-266700" algn="just">
              <a:buFont typeface="Arial" pitchFamily="34" charset="0"/>
              <a:buNone/>
            </a:pPr>
            <a:r>
              <a:rPr lang="en-US" altLang="zh-CN" b="1" dirty="0" smtClean="0">
                <a:solidFill>
                  <a:srgbClr val="FF5050"/>
                </a:solidFill>
              </a:rPr>
              <a:t>   </a:t>
            </a:r>
            <a:r>
              <a:rPr lang="en-US" altLang="zh-CN" dirty="0" smtClean="0">
                <a:solidFill>
                  <a:srgbClr val="0070C0"/>
                </a:solidFill>
              </a:rPr>
              <a:t>These ten study habits can help you throughout your education. Make sure they are your study habits.</a:t>
            </a:r>
          </a:p>
        </p:txBody>
      </p:sp>
      <p:sp>
        <p:nvSpPr>
          <p:cNvPr id="18435" name="文本框 11"/>
          <p:cNvSpPr txBox="1">
            <a:spLocks noChangeArrowheads="1"/>
          </p:cNvSpPr>
          <p:nvPr/>
        </p:nvSpPr>
        <p:spPr bwMode="auto">
          <a:xfrm>
            <a:off x="184150" y="73025"/>
            <a:ext cx="3567113"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8437"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pic>
        <p:nvPicPr>
          <p:cNvPr id="7" name="图片 2" descr="END"/>
          <p:cNvPicPr>
            <a:picLocks noChangeAspect="1" noChangeArrowheads="1"/>
          </p:cNvPicPr>
          <p:nvPr/>
        </p:nvPicPr>
        <p:blipFill>
          <a:blip r:embed="rId5"/>
          <a:srcRect/>
          <a:stretch>
            <a:fillRect/>
          </a:stretch>
        </p:blipFill>
        <p:spPr bwMode="auto">
          <a:xfrm>
            <a:off x="8396897" y="6348259"/>
            <a:ext cx="449263" cy="212725"/>
          </a:xfrm>
          <a:prstGeom prst="rect">
            <a:avLst/>
          </a:prstGeom>
          <a:noFill/>
          <a:ln w="9525">
            <a:noFill/>
            <a:miter lim="800000"/>
            <a:headEnd/>
            <a:tailEnd/>
          </a:ln>
        </p:spPr>
      </p:pic>
      <p:pic>
        <p:nvPicPr>
          <p:cNvPr id="8"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
        <p:nvSpPr>
          <p:cNvPr id="2" name="TextBox 1"/>
          <p:cNvSpPr txBox="1"/>
          <p:nvPr/>
        </p:nvSpPr>
        <p:spPr>
          <a:xfrm>
            <a:off x="453047" y="1734353"/>
            <a:ext cx="8567128" cy="523220"/>
          </a:xfrm>
          <a:prstGeom prst="rect">
            <a:avLst/>
          </a:prstGeom>
          <a:noFill/>
        </p:spPr>
        <p:txBody>
          <a:bodyPr wrap="square" rtlCol="0">
            <a:spAutoFit/>
          </a:bodyPr>
          <a:lstStyle/>
          <a:p>
            <a:pPr marL="444500" indent="-444500" algn="just">
              <a:buFont typeface="Arial" pitchFamily="34" charset="0"/>
              <a:buNone/>
            </a:pPr>
            <a:r>
              <a:rPr lang="en-US" altLang="zh-CN" sz="2800" dirty="0"/>
              <a:t>This is a case where “two heads may </a:t>
            </a:r>
            <a:r>
              <a:rPr lang="en-US" altLang="zh-CN" sz="2800" dirty="0" smtClean="0"/>
              <a:t>be </a:t>
            </a:r>
            <a:r>
              <a:rPr lang="en-US" altLang="zh-CN" sz="2800" dirty="0"/>
              <a:t>better than </a:t>
            </a:r>
            <a:r>
              <a:rPr lang="en-US" altLang="zh-CN" sz="2800" dirty="0"/>
              <a:t>one”. </a:t>
            </a:r>
            <a:endParaRPr lang="en-US" altLang="zh-CN" sz="2800" dirty="0"/>
          </a:p>
        </p:txBody>
      </p:sp>
      <p:sp>
        <p:nvSpPr>
          <p:cNvPr id="3" name="TextBox 2"/>
          <p:cNvSpPr txBox="1"/>
          <p:nvPr/>
        </p:nvSpPr>
        <p:spPr>
          <a:xfrm>
            <a:off x="472097" y="3305175"/>
            <a:ext cx="8188935" cy="1815882"/>
          </a:xfrm>
          <a:prstGeom prst="rect">
            <a:avLst/>
          </a:prstGeom>
          <a:noFill/>
        </p:spPr>
        <p:txBody>
          <a:bodyPr wrap="square" rtlCol="0">
            <a:spAutoFit/>
          </a:bodyPr>
          <a:lstStyle/>
          <a:p>
            <a:pPr algn="just"/>
            <a:r>
              <a:rPr lang="en-US" altLang="zh-CN" sz="2800" dirty="0"/>
              <a:t>Yes, weekends should be fun time. But there is also time to do some review. This will help you be ready to go on Monday morning when another school week begins.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教材\新标准大学英语\课件检测\PDF\综合教程1\2016.4.1新标准第二版综合1用图\U3\新标准大学英语（第二版）综合教程1 133104430443.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812" t="1666" r="2906"/>
          <a:stretch/>
        </p:blipFill>
        <p:spPr bwMode="auto">
          <a:xfrm>
            <a:off x="6109" y="0"/>
            <a:ext cx="9129099" cy="685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矩形 8"/>
          <p:cNvSpPr/>
          <p:nvPr/>
        </p:nvSpPr>
        <p:spPr>
          <a:xfrm>
            <a:off x="202740" y="318644"/>
            <a:ext cx="3674147" cy="1015663"/>
          </a:xfrm>
          <a:prstGeom prst="rect">
            <a:avLst/>
          </a:prstGeom>
          <a:noFill/>
          <a:effectLst>
            <a:glow rad="228600">
              <a:schemeClr val="accent5">
                <a:satMod val="175000"/>
                <a:alpha val="40000"/>
              </a:schemeClr>
            </a:glow>
          </a:effectLst>
          <a:scene3d>
            <a:camera prst="orthographicFront"/>
            <a:lightRig rig="soft" dir="t">
              <a:rot lat="0" lon="0" rev="15600000"/>
            </a:lightRig>
          </a:scene3d>
          <a:sp3d>
            <a:bevelT prst="relaxedInset"/>
          </a:sp3d>
        </p:spPr>
        <p:txBody>
          <a:bodyPr wrap="none">
            <a:spAutoFit/>
            <a:sp3d extrusionH="57150" prstMaterial="softEdge">
              <a:bevelT w="25400" h="38100" prst="angle"/>
            </a:sp3d>
          </a:bodyPr>
          <a:lstStyle/>
          <a:p>
            <a:pPr algn="ctr" eaLnBrk="1" hangingPunct="1">
              <a:buFont typeface="Arial" panose="020B0604020202020204" pitchFamily="34" charset="0"/>
              <a:buNone/>
              <a:defRPr/>
            </a:pPr>
            <a:r>
              <a:rPr lang="en-US" altLang="zh-CN" sz="6000" b="1" dirty="0">
                <a:ln/>
                <a:solidFill>
                  <a:srgbClr val="FF6699"/>
                </a:solidFill>
              </a:rPr>
              <a:t>Thank  you</a:t>
            </a:r>
            <a:endParaRPr lang="zh-CN" altLang="en-US" sz="6000" b="1" dirty="0">
              <a:ln/>
              <a:solidFill>
                <a:srgbClr val="FF6699"/>
              </a:solidFill>
            </a:endParaRPr>
          </a:p>
        </p:txBody>
      </p:sp>
    </p:spTree>
    <p:extLst>
      <p:ext uri="{BB962C8B-B14F-4D97-AF65-F5344CB8AC3E}">
        <p14:creationId xmlns:p14="http://schemas.microsoft.com/office/powerpoint/2010/main" val="279430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9">
                                            <p:txEl>
                                              <p:pRg st="0" end="0"/>
                                            </p:txEl>
                                          </p:spTgt>
                                        </p:tgtEl>
                                        <p:attrNameLst>
                                          <p:attrName>style.color</p:attrName>
                                        </p:attrNameLst>
                                      </p:cBhvr>
                                      <p:to>
                                        <p:clrVal>
                                          <a:schemeClr val="accent2"/>
                                        </p:clrVal>
                                      </p:to>
                                    </p:set>
                                    <p:set>
                                      <p:cBhvr>
                                        <p:cTn id="7" dur="500" fill="hold"/>
                                        <p:tgtEl>
                                          <p:spTgt spid="9">
                                            <p:txEl>
                                              <p:pRg st="0" end="0"/>
                                            </p:txEl>
                                          </p:spTgt>
                                        </p:tgtEl>
                                        <p:attrNameLst>
                                          <p:attrName>fillcolor</p:attrName>
                                        </p:attrNameLst>
                                      </p:cBhvr>
                                      <p:to>
                                        <p:clrVal>
                                          <a:schemeClr val="accent2"/>
                                        </p:clrVal>
                                      </p:to>
                                    </p:set>
                                    <p:set>
                                      <p:cBhvr>
                                        <p:cTn id="8" dur="500" fill="hold"/>
                                        <p:tgtEl>
                                          <p:spTgt spid="9">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6148"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658813"/>
            <a:ext cx="8834438" cy="6065837"/>
          </a:xfrm>
        </p:spPr>
        <p:txBody>
          <a:bodyPr/>
          <a:lstStyle/>
          <a:p>
            <a:pPr eaLnBrk="1" hangingPunct="1">
              <a:buNone/>
              <a:defRPr/>
            </a:pPr>
            <a:endParaRPr lang="en-US" dirty="0" smtClean="0"/>
          </a:p>
          <a:p>
            <a:pPr marL="0" indent="1588" eaLnBrk="1" hangingPunct="1">
              <a:lnSpc>
                <a:spcPct val="150000"/>
              </a:lnSpc>
              <a:buNone/>
              <a:defRPr/>
            </a:pPr>
            <a:r>
              <a:rPr lang="en-US" sz="1800" dirty="0" smtClean="0">
                <a:solidFill>
                  <a:srgbClr val="0070C0"/>
                </a:solidFill>
              </a:rPr>
              <a:t>7</a:t>
            </a:r>
            <a:r>
              <a:rPr lang="en-US" sz="2400" dirty="0" smtClean="0"/>
              <a:t>  </a:t>
            </a:r>
            <a:r>
              <a:rPr lang="en-US" sz="2500" dirty="0" smtClean="0"/>
              <a:t>The more effectively you study, the more time you’ll have for the</a:t>
            </a:r>
            <a:br>
              <a:rPr lang="en-US" sz="2500" dirty="0" smtClean="0"/>
            </a:br>
            <a:r>
              <a:rPr lang="en-US" sz="2500" dirty="0" smtClean="0"/>
              <a:t>fun things … not just the parties but maybe the wish to study even</a:t>
            </a:r>
            <a:br>
              <a:rPr lang="en-US" sz="2500" dirty="0" smtClean="0"/>
            </a:br>
            <a:r>
              <a:rPr lang="en-US" sz="2500" dirty="0" smtClean="0"/>
              <a:t>more.</a:t>
            </a:r>
            <a:r>
              <a:rPr lang="en-US" sz="2400" dirty="0" smtClean="0"/>
              <a:t/>
            </a:r>
            <a:br>
              <a:rPr lang="en-US" sz="2400" dirty="0" smtClean="0"/>
            </a:br>
            <a:r>
              <a:rPr lang="en-US" sz="2400" dirty="0" smtClean="0"/>
              <a:t>   </a:t>
            </a:r>
            <a:r>
              <a:rPr lang="en-US" sz="2400" b="1" dirty="0" smtClean="0"/>
              <a:t>Doing research</a:t>
            </a:r>
            <a:r>
              <a:rPr lang="en-US" sz="2400" dirty="0" smtClean="0"/>
              <a:t/>
            </a:r>
            <a:br>
              <a:rPr lang="en-US" sz="2400" dirty="0" smtClean="0"/>
            </a:br>
            <a:r>
              <a:rPr lang="en-US" sz="1800" dirty="0" smtClean="0">
                <a:solidFill>
                  <a:srgbClr val="0070C0"/>
                </a:solidFill>
              </a:rPr>
              <a:t>8</a:t>
            </a:r>
            <a:r>
              <a:rPr lang="en-US" sz="2400" dirty="0" smtClean="0"/>
              <a:t>  </a:t>
            </a:r>
            <a:r>
              <a:rPr lang="en-US" sz="2500" spc="-50" dirty="0" smtClean="0"/>
              <a:t>At university, you not only have a lot of research to do, but you also</a:t>
            </a:r>
            <a:r>
              <a:rPr lang="en-US" sz="2500" dirty="0" smtClean="0"/>
              <a:t/>
            </a:r>
            <a:br>
              <a:rPr lang="en-US" sz="2500" dirty="0" smtClean="0"/>
            </a:br>
            <a:r>
              <a:rPr lang="en-US" sz="2500" dirty="0" smtClean="0"/>
              <a:t>have so many </a:t>
            </a:r>
            <a:r>
              <a:rPr lang="en-US" sz="2500" dirty="0" smtClean="0">
                <a:hlinkClick r:id="rId7" action="ppaction://hlinksldjump"/>
              </a:rPr>
              <a:t>resources</a:t>
            </a:r>
            <a:r>
              <a:rPr lang="en-US" sz="2500" dirty="0" smtClean="0"/>
              <a:t> to help you that it’s sometimes difficult to</a:t>
            </a:r>
            <a:br>
              <a:rPr lang="en-US" sz="2500" dirty="0" smtClean="0"/>
            </a:br>
            <a:r>
              <a:rPr lang="en-US" sz="2500" dirty="0" smtClean="0"/>
              <a:t>know where to start work.</a:t>
            </a:r>
            <a:br>
              <a:rPr lang="en-US" sz="2500" dirty="0" smtClean="0"/>
            </a:br>
            <a:endParaRPr lang="zh-CN" altLang="en-US" dirty="0"/>
          </a:p>
        </p:txBody>
      </p:sp>
      <p:pic>
        <p:nvPicPr>
          <p:cNvPr id="6150" name="图片 10" descr="MORE"/>
          <p:cNvPicPr>
            <a:picLocks noChangeAspect="1" noChangeArrowheads="1"/>
          </p:cNvPicPr>
          <p:nvPr/>
        </p:nvPicPr>
        <p:blipFill>
          <a:blip r:embed="rId8"/>
          <a:srcRect/>
          <a:stretch>
            <a:fillRect/>
          </a:stretch>
        </p:blipFill>
        <p:spPr bwMode="auto">
          <a:xfrm>
            <a:off x="7068338" y="5391939"/>
            <a:ext cx="912813" cy="228600"/>
          </a:xfrm>
          <a:prstGeom prst="rect">
            <a:avLst/>
          </a:prstGeom>
          <a:noFill/>
          <a:ln w="9525">
            <a:noFill/>
            <a:miter lim="800000"/>
            <a:headEnd/>
            <a:tailEnd/>
          </a:ln>
        </p:spPr>
      </p:pic>
      <p:pic>
        <p:nvPicPr>
          <p:cNvPr id="6152" name="图片 8" descr="音频">
            <a:hlinkClick r:id="rId9" action="ppaction://hlinkfile"/>
          </p:cNvPr>
          <p:cNvPicPr>
            <a:picLocks noChangeAspect="1" noChangeArrowheads="1"/>
          </p:cNvPicPr>
          <p:nvPr/>
        </p:nvPicPr>
        <p:blipFill>
          <a:blip r:embed="rId10"/>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1" action="ppaction://hlinksldjump"/>
          </p:cNvPr>
          <p:cNvPicPr>
            <a:picLocks noChangeAspect="1"/>
          </p:cNvPicPr>
          <p:nvPr/>
        </p:nvPicPr>
        <p:blipFill>
          <a:blip r:embed="rId12"/>
          <a:srcRect/>
          <a:stretch>
            <a:fillRect/>
          </a:stretch>
        </p:blipFill>
        <p:spPr bwMode="auto">
          <a:xfrm>
            <a:off x="8072749" y="6092825"/>
            <a:ext cx="879475"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6148"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658813"/>
            <a:ext cx="8834438" cy="6065837"/>
          </a:xfrm>
        </p:spPr>
        <p:txBody>
          <a:bodyPr/>
          <a:lstStyle/>
          <a:p>
            <a:pPr marL="0" indent="1588" eaLnBrk="1" hangingPunct="1">
              <a:buNone/>
              <a:defRPr/>
            </a:pPr>
            <a:endParaRPr lang="en-US" sz="2500" dirty="0" smtClean="0"/>
          </a:p>
          <a:p>
            <a:pPr marL="0" indent="1588" eaLnBrk="1" hangingPunct="1">
              <a:lnSpc>
                <a:spcPct val="125000"/>
              </a:lnSpc>
              <a:buNone/>
              <a:defRPr/>
            </a:pPr>
            <a:r>
              <a:rPr lang="en-US" sz="2500" dirty="0" smtClean="0"/>
              <a:t>• Start your research by using the most general reference material</a:t>
            </a:r>
            <a:br>
              <a:rPr lang="en-US" sz="2500" dirty="0" smtClean="0"/>
            </a:br>
            <a:r>
              <a:rPr lang="en-US" sz="2500" dirty="0" smtClean="0"/>
              <a:t>   </a:t>
            </a:r>
            <a:r>
              <a:rPr lang="en-US" sz="2500" spc="50" dirty="0" smtClean="0"/>
              <a:t>you can find, </a:t>
            </a:r>
            <a:r>
              <a:rPr lang="en-US" sz="2500" spc="50" dirty="0" smtClean="0">
                <a:hlinkClick r:id="rId7" action="ppaction://hlinksldjump"/>
              </a:rPr>
              <a:t>so you get an overall picture of the subject.</a:t>
            </a:r>
            <a:r>
              <a:rPr lang="en-US" sz="2500" dirty="0" smtClean="0"/>
              <a:t/>
            </a:r>
            <a:br>
              <a:rPr lang="en-US" sz="2500" dirty="0" smtClean="0"/>
            </a:br>
            <a:r>
              <a:rPr lang="en-US" sz="2500" dirty="0" smtClean="0"/>
              <a:t>   </a:t>
            </a:r>
            <a:r>
              <a:rPr lang="en-US" sz="2500" spc="50" dirty="0" smtClean="0"/>
              <a:t>Sometimes you may find this in </a:t>
            </a:r>
            <a:r>
              <a:rPr lang="en-US" sz="2500" spc="50" dirty="0" smtClean="0">
                <a:hlinkClick r:id="rId8" action="ppaction://hlinksldjump"/>
              </a:rPr>
              <a:t>online</a:t>
            </a:r>
            <a:r>
              <a:rPr lang="en-US" sz="2500" spc="50" dirty="0" smtClean="0"/>
              <a:t> </a:t>
            </a:r>
            <a:r>
              <a:rPr lang="en-US" sz="2500" spc="50" dirty="0" smtClean="0">
                <a:hlinkClick r:id="rId9" action="ppaction://hlinksldjump"/>
              </a:rPr>
              <a:t>encyclopedias</a:t>
            </a:r>
            <a:r>
              <a:rPr lang="en-US" sz="2500" spc="50" dirty="0" smtClean="0"/>
              <a:t> or</a:t>
            </a:r>
            <a:r>
              <a:rPr lang="en-US" sz="2500" dirty="0" smtClean="0"/>
              <a:t/>
            </a:r>
            <a:br>
              <a:rPr lang="en-US" sz="2500" dirty="0" smtClean="0"/>
            </a:br>
            <a:r>
              <a:rPr lang="en-US" sz="2500" dirty="0" smtClean="0"/>
              <a:t>   </a:t>
            </a:r>
            <a:r>
              <a:rPr lang="en-US" sz="2500" dirty="0" smtClean="0">
                <a:hlinkClick r:id="rId10" action="ppaction://hlinksldjump"/>
              </a:rPr>
              <a:t>journalism</a:t>
            </a:r>
            <a:r>
              <a:rPr lang="en-US" sz="2500" dirty="0" smtClean="0"/>
              <a:t>, and not only in academic textbooks.</a:t>
            </a:r>
            <a:br>
              <a:rPr lang="en-US" sz="2500" dirty="0" smtClean="0"/>
            </a:br>
            <a:r>
              <a:rPr lang="en-US" sz="2500" dirty="0" smtClean="0"/>
              <a:t>• Then go on to more </a:t>
            </a:r>
            <a:r>
              <a:rPr lang="en-US" sz="2500" dirty="0" smtClean="0">
                <a:hlinkClick r:id="rId11" action="ppaction://hlinksldjump"/>
              </a:rPr>
              <a:t>specialized</a:t>
            </a:r>
            <a:r>
              <a:rPr lang="en-US" sz="2500" dirty="0" smtClean="0"/>
              <a:t> articles. Try and find at least</a:t>
            </a:r>
            <a:br>
              <a:rPr lang="en-US" sz="2500" dirty="0" smtClean="0"/>
            </a:br>
            <a:r>
              <a:rPr lang="en-US" sz="2500" dirty="0" smtClean="0"/>
              <a:t>   two which present </a:t>
            </a:r>
            <a:r>
              <a:rPr lang="en-US" sz="2500" dirty="0" smtClean="0">
                <a:hlinkClick r:id="rId12" action="ppaction://hlinksldjump"/>
              </a:rPr>
              <a:t>slightly</a:t>
            </a:r>
            <a:r>
              <a:rPr lang="en-US" sz="2500" dirty="0" smtClean="0"/>
              <a:t> differing views of the subject you’re</a:t>
            </a:r>
            <a:br>
              <a:rPr lang="en-US" sz="2500" dirty="0" smtClean="0"/>
            </a:br>
            <a:r>
              <a:rPr lang="en-US" sz="2500" dirty="0" smtClean="0"/>
              <a:t>   researching.</a:t>
            </a:r>
            <a:br>
              <a:rPr lang="en-US" sz="2500" dirty="0" smtClean="0"/>
            </a:br>
            <a:r>
              <a:rPr lang="en-US" sz="2500" dirty="0" smtClean="0"/>
              <a:t>• </a:t>
            </a:r>
            <a:r>
              <a:rPr lang="en-US" sz="2500" dirty="0" smtClean="0">
                <a:hlinkClick r:id="rId13" action="ppaction://hlinksldjump"/>
              </a:rPr>
              <a:t>Make sure</a:t>
            </a:r>
            <a:r>
              <a:rPr lang="en-US" sz="2500" dirty="0" smtClean="0"/>
              <a:t> you take time to make up your own mind about these</a:t>
            </a:r>
            <a:br>
              <a:rPr lang="en-US" sz="2500" dirty="0" smtClean="0"/>
            </a:br>
            <a:r>
              <a:rPr lang="en-US" sz="2500" dirty="0" smtClean="0"/>
              <a:t>   two (or more) viewpoints. Then read on and fill in any other gaps.</a:t>
            </a:r>
            <a:r>
              <a:rPr lang="en-US" dirty="0" smtClean="0"/>
              <a:t/>
            </a:r>
            <a:br>
              <a:rPr lang="en-US" dirty="0" smtClean="0"/>
            </a:br>
            <a:endParaRPr lang="zh-CN" altLang="en-US" dirty="0"/>
          </a:p>
        </p:txBody>
      </p:sp>
      <p:pic>
        <p:nvPicPr>
          <p:cNvPr id="6152" name="图片 8" descr="音频">
            <a:hlinkClick r:id="rId14" action="ppaction://hlinkfile"/>
          </p:cNvPr>
          <p:cNvPicPr>
            <a:picLocks noChangeAspect="1" noChangeArrowheads="1"/>
          </p:cNvPicPr>
          <p:nvPr/>
        </p:nvPicPr>
        <p:blipFill>
          <a:blip r:embed="rId15"/>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6" action="ppaction://hlinksldjump"/>
          </p:cNvPr>
          <p:cNvPicPr>
            <a:picLocks noChangeAspect="1"/>
          </p:cNvPicPr>
          <p:nvPr/>
        </p:nvPicPr>
        <p:blipFill>
          <a:blip r:embed="rId17"/>
          <a:srcRect/>
          <a:stretch>
            <a:fillRect/>
          </a:stretch>
        </p:blipFill>
        <p:spPr bwMode="auto">
          <a:xfrm>
            <a:off x="8072749" y="6092825"/>
            <a:ext cx="879475"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6148"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658813"/>
            <a:ext cx="8834438" cy="6065837"/>
          </a:xfrm>
        </p:spPr>
        <p:txBody>
          <a:bodyPr/>
          <a:lstStyle/>
          <a:p>
            <a:pPr marL="0" indent="1588" eaLnBrk="1" hangingPunct="1">
              <a:buNone/>
              <a:defRPr/>
            </a:pPr>
            <a:endParaRPr lang="en-US" sz="2500" dirty="0" smtClean="0"/>
          </a:p>
          <a:p>
            <a:pPr marL="0" indent="0" eaLnBrk="1" hangingPunct="1">
              <a:lnSpc>
                <a:spcPct val="150000"/>
              </a:lnSpc>
              <a:buNone/>
              <a:defRPr/>
            </a:pPr>
            <a:r>
              <a:rPr lang="en-US" sz="1800" dirty="0" smtClean="0">
                <a:solidFill>
                  <a:srgbClr val="0070C0"/>
                </a:solidFill>
              </a:rPr>
              <a:t>9   </a:t>
            </a:r>
            <a:r>
              <a:rPr lang="en-US" sz="2500" dirty="0" smtClean="0"/>
              <a:t>Read in a way which suits the reason why you’re reading. With</a:t>
            </a:r>
            <a:br>
              <a:rPr lang="en-US" sz="2500" dirty="0" smtClean="0"/>
            </a:br>
            <a:r>
              <a:rPr lang="en-US" sz="2500" spc="-40" dirty="0" smtClean="0"/>
              <a:t>academic articles, you need to take more time and care than with a</a:t>
            </a:r>
            <a:r>
              <a:rPr lang="en-US" sz="2500" dirty="0" smtClean="0"/>
              <a:t/>
            </a:r>
            <a:br>
              <a:rPr lang="en-US" sz="2500" dirty="0" smtClean="0"/>
            </a:br>
            <a:r>
              <a:rPr lang="en-US" sz="2500" dirty="0" smtClean="0"/>
              <a:t>novel, and you read more slowly.</a:t>
            </a:r>
            <a:br>
              <a:rPr lang="en-US" sz="2500" dirty="0" smtClean="0"/>
            </a:br>
            <a:r>
              <a:rPr lang="en-US" sz="2500" dirty="0" smtClean="0"/>
              <a:t>     </a:t>
            </a:r>
            <a:r>
              <a:rPr lang="en-US" sz="2500" b="1" dirty="0" smtClean="0"/>
              <a:t>Doing </a:t>
            </a:r>
            <a:r>
              <a:rPr lang="en-US" sz="2500" b="1" dirty="0" smtClean="0">
                <a:hlinkClick r:id="rId7" action="ppaction://hlinksldjump"/>
              </a:rPr>
              <a:t>assignments</a:t>
            </a:r>
            <a:r>
              <a:rPr lang="en-US" sz="2500" dirty="0" smtClean="0"/>
              <a:t/>
            </a:r>
            <a:br>
              <a:rPr lang="en-US" sz="2500" dirty="0" smtClean="0"/>
            </a:br>
            <a:r>
              <a:rPr lang="en-US" sz="1800" spc="-100" dirty="0" smtClean="0">
                <a:solidFill>
                  <a:srgbClr val="0070C0"/>
                </a:solidFill>
              </a:rPr>
              <a:t>10   </a:t>
            </a:r>
            <a:r>
              <a:rPr lang="en-US" sz="2500" spc="-50" dirty="0" smtClean="0"/>
              <a:t>An assignment might be an essay or a presentation, but both need</a:t>
            </a:r>
            <a:r>
              <a:rPr lang="en-US" sz="2500" dirty="0" smtClean="0"/>
              <a:t/>
            </a:r>
            <a:br>
              <a:rPr lang="en-US" sz="2500" dirty="0" smtClean="0"/>
            </a:br>
            <a:r>
              <a:rPr lang="en-US" sz="2500" dirty="0" smtClean="0"/>
              <a:t>careful planning and organization. </a:t>
            </a:r>
            <a:r>
              <a:rPr lang="en-US" sz="2500" dirty="0" smtClean="0">
                <a:hlinkClick r:id="rId8" action="ppaction://hlinksldjump"/>
              </a:rPr>
              <a:t>It’s essential to be clear about</a:t>
            </a:r>
            <a:br>
              <a:rPr lang="en-US" sz="2500" dirty="0" smtClean="0">
                <a:hlinkClick r:id="rId8" action="ppaction://hlinksldjump"/>
              </a:rPr>
            </a:br>
            <a:r>
              <a:rPr lang="en-US" sz="2500" dirty="0" smtClean="0">
                <a:hlinkClick r:id="rId8" action="ppaction://hlinksldjump"/>
              </a:rPr>
              <a:t>the points you want to make.</a:t>
            </a:r>
            <a:r>
              <a:rPr lang="en-US" sz="2500" dirty="0" smtClean="0"/>
              <a:t/>
            </a:r>
            <a:br>
              <a:rPr lang="en-US" sz="2500" dirty="0" smtClean="0"/>
            </a:br>
            <a:endParaRPr lang="zh-CN" altLang="en-US" dirty="0"/>
          </a:p>
        </p:txBody>
      </p:sp>
      <p:pic>
        <p:nvPicPr>
          <p:cNvPr id="6150" name="图片 10" descr="MORE"/>
          <p:cNvPicPr>
            <a:picLocks noChangeAspect="1" noChangeArrowheads="1"/>
          </p:cNvPicPr>
          <p:nvPr/>
        </p:nvPicPr>
        <p:blipFill>
          <a:blip r:embed="rId9"/>
          <a:srcRect/>
          <a:stretch>
            <a:fillRect/>
          </a:stretch>
        </p:blipFill>
        <p:spPr bwMode="auto">
          <a:xfrm>
            <a:off x="7068338" y="5279801"/>
            <a:ext cx="912813" cy="228600"/>
          </a:xfrm>
          <a:prstGeom prst="rect">
            <a:avLst/>
          </a:prstGeom>
          <a:noFill/>
          <a:ln w="9525">
            <a:noFill/>
            <a:miter lim="800000"/>
            <a:headEnd/>
            <a:tailEnd/>
          </a:ln>
        </p:spPr>
      </p:pic>
      <p:pic>
        <p:nvPicPr>
          <p:cNvPr id="6152" name="图片 8" descr="音频">
            <a:hlinkClick r:id="rId10" action="ppaction://hlinkfile"/>
          </p:cNvPr>
          <p:cNvPicPr>
            <a:picLocks noChangeAspect="1" noChangeArrowheads="1"/>
          </p:cNvPicPr>
          <p:nvPr/>
        </p:nvPicPr>
        <p:blipFill>
          <a:blip r:embed="rId11"/>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2" action="ppaction://hlinksldjump"/>
          </p:cNvPr>
          <p:cNvPicPr>
            <a:picLocks noChangeAspect="1"/>
          </p:cNvPicPr>
          <p:nvPr/>
        </p:nvPicPr>
        <p:blipFill>
          <a:blip r:embed="rId13"/>
          <a:srcRect/>
          <a:stretch>
            <a:fillRect/>
          </a:stretch>
        </p:blipFill>
        <p:spPr bwMode="auto">
          <a:xfrm>
            <a:off x="8072749" y="6092825"/>
            <a:ext cx="879475"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6148"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767751"/>
            <a:ext cx="8834438" cy="5956899"/>
          </a:xfrm>
        </p:spPr>
        <p:txBody>
          <a:bodyPr/>
          <a:lstStyle/>
          <a:p>
            <a:pPr marL="174625" indent="-174625" eaLnBrk="1" hangingPunct="1">
              <a:lnSpc>
                <a:spcPct val="150000"/>
              </a:lnSpc>
              <a:buNone/>
              <a:defRPr/>
            </a:pPr>
            <a:r>
              <a:rPr lang="en-US" sz="2500" dirty="0" smtClean="0"/>
              <a:t>• First of all, make sure you understand what’s required from</a:t>
            </a:r>
            <a:br>
              <a:rPr lang="en-US" sz="2500" dirty="0" smtClean="0"/>
            </a:br>
            <a:r>
              <a:rPr lang="en-US" sz="2500" dirty="0" smtClean="0"/>
              <a:t>the title of the assignment. </a:t>
            </a:r>
            <a:r>
              <a:rPr lang="en-US" sz="2500" dirty="0" smtClean="0">
                <a:hlinkClick r:id="rId7" action="ppaction://hlinksldjump"/>
              </a:rPr>
              <a:t>Think back over your reading to see</a:t>
            </a:r>
            <a:br>
              <a:rPr lang="en-US" sz="2500" dirty="0" smtClean="0">
                <a:hlinkClick r:id="rId7" action="ppaction://hlinksldjump"/>
              </a:rPr>
            </a:br>
            <a:r>
              <a:rPr lang="en-US" sz="2500" dirty="0" smtClean="0">
                <a:hlinkClick r:id="rId7" action="ppaction://hlinksldjump"/>
              </a:rPr>
              <a:t>if anyone has addressed the same ideas.</a:t>
            </a:r>
            <a:r>
              <a:rPr lang="en-US" sz="2500" dirty="0" smtClean="0"/>
              <a:t> Check if there are any</a:t>
            </a:r>
            <a:br>
              <a:rPr lang="en-US" sz="2500" dirty="0" smtClean="0"/>
            </a:br>
            <a:r>
              <a:rPr lang="en-US" sz="2500" dirty="0" smtClean="0">
                <a:hlinkClick r:id="rId8" action="ppaction://hlinksldjump"/>
              </a:rPr>
              <a:t>built-in</a:t>
            </a:r>
            <a:r>
              <a:rPr lang="en-US" sz="2500" dirty="0" smtClean="0"/>
              <a:t> assumptions in the title. </a:t>
            </a:r>
            <a:r>
              <a:rPr lang="en-US" sz="2500" dirty="0" smtClean="0">
                <a:hlinkClick r:id="rId9" action="ppaction://hlinksldjump"/>
              </a:rPr>
              <a:t>If so, you’re welcome to disagree with them</a:t>
            </a:r>
            <a:r>
              <a:rPr lang="en-US" sz="2500" dirty="0" smtClean="0"/>
              <a:t>, as long as you make your reasons clear.</a:t>
            </a:r>
          </a:p>
          <a:p>
            <a:pPr marL="0" indent="0" eaLnBrk="1" hangingPunct="1">
              <a:lnSpc>
                <a:spcPct val="150000"/>
              </a:lnSpc>
              <a:buNone/>
              <a:defRPr/>
            </a:pPr>
            <a:r>
              <a:rPr lang="en-US" sz="2500" dirty="0" smtClean="0"/>
              <a:t>• </a:t>
            </a:r>
            <a:r>
              <a:rPr lang="en-US" sz="2500" spc="30" dirty="0" smtClean="0"/>
              <a:t>Think about what your conclusion is. You may even like to write</a:t>
            </a:r>
            <a:r>
              <a:rPr lang="en-US" sz="2500" dirty="0" smtClean="0"/>
              <a:t/>
            </a:r>
            <a:br>
              <a:rPr lang="en-US" sz="2500" dirty="0" smtClean="0"/>
            </a:br>
            <a:r>
              <a:rPr lang="en-US" sz="2500" dirty="0" smtClean="0"/>
              <a:t>   the last line of your assignment before you start work on the rest</a:t>
            </a:r>
            <a:br>
              <a:rPr lang="en-US" sz="2500" dirty="0" smtClean="0"/>
            </a:br>
            <a:r>
              <a:rPr lang="en-US" sz="2500" dirty="0" smtClean="0"/>
              <a:t>   of it.</a:t>
            </a:r>
            <a:endParaRPr lang="en-US" altLang="zh-CN" dirty="0" smtClean="0"/>
          </a:p>
          <a:p>
            <a:pPr lvl="2" eaLnBrk="1" hangingPunct="1">
              <a:buFont typeface="Arial" panose="020B0604020202020204" pitchFamily="34" charset="0"/>
              <a:buChar char="•"/>
              <a:defRPr/>
            </a:pPr>
            <a:endParaRPr lang="zh-CN" altLang="en-US" dirty="0"/>
          </a:p>
        </p:txBody>
      </p:sp>
      <p:pic>
        <p:nvPicPr>
          <p:cNvPr id="6150" name="图片 10" descr="MORE"/>
          <p:cNvPicPr>
            <a:picLocks noChangeAspect="1" noChangeArrowheads="1"/>
          </p:cNvPicPr>
          <p:nvPr/>
        </p:nvPicPr>
        <p:blipFill>
          <a:blip r:embed="rId10"/>
          <a:srcRect/>
          <a:stretch>
            <a:fillRect/>
          </a:stretch>
        </p:blipFill>
        <p:spPr bwMode="auto">
          <a:xfrm>
            <a:off x="7068338" y="5452321"/>
            <a:ext cx="912813" cy="228600"/>
          </a:xfrm>
          <a:prstGeom prst="rect">
            <a:avLst/>
          </a:prstGeom>
          <a:noFill/>
          <a:ln w="9525">
            <a:noFill/>
            <a:miter lim="800000"/>
            <a:headEnd/>
            <a:tailEnd/>
          </a:ln>
        </p:spPr>
      </p:pic>
      <p:pic>
        <p:nvPicPr>
          <p:cNvPr id="6152" name="图片 8" descr="音频">
            <a:hlinkClick r:id="rId11" action="ppaction://hlinkfile"/>
          </p:cNvPr>
          <p:cNvPicPr>
            <a:picLocks noChangeAspect="1" noChangeArrowheads="1"/>
          </p:cNvPicPr>
          <p:nvPr/>
        </p:nvPicPr>
        <p:blipFill>
          <a:blip r:embed="rId12"/>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3" action="ppaction://hlinksldjump"/>
          </p:cNvPr>
          <p:cNvPicPr>
            <a:picLocks noChangeAspect="1"/>
          </p:cNvPicPr>
          <p:nvPr/>
        </p:nvPicPr>
        <p:blipFill>
          <a:blip r:embed="rId14"/>
          <a:srcRect/>
          <a:stretch>
            <a:fillRect/>
          </a:stretch>
        </p:blipFill>
        <p:spPr bwMode="auto">
          <a:xfrm>
            <a:off x="8072749" y="6092825"/>
            <a:ext cx="879475"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6148"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658813"/>
            <a:ext cx="8834438" cy="6065837"/>
          </a:xfrm>
        </p:spPr>
        <p:txBody>
          <a:bodyPr/>
          <a:lstStyle/>
          <a:p>
            <a:pPr marL="0" indent="1588" eaLnBrk="1" hangingPunct="1">
              <a:lnSpc>
                <a:spcPct val="125000"/>
              </a:lnSpc>
              <a:buNone/>
              <a:defRPr/>
            </a:pPr>
            <a:r>
              <a:rPr lang="en-US" sz="2500" dirty="0" smtClean="0"/>
              <a:t/>
            </a:r>
            <a:br>
              <a:rPr lang="en-US" sz="2500" dirty="0" smtClean="0"/>
            </a:br>
            <a:r>
              <a:rPr lang="en-US" sz="2500" dirty="0" smtClean="0"/>
              <a:t>• </a:t>
            </a:r>
            <a:r>
              <a:rPr lang="en-US" sz="2500" spc="30" dirty="0" smtClean="0"/>
              <a:t>Think about an opening paragraph, then present your views or</a:t>
            </a:r>
            <a:r>
              <a:rPr lang="en-US" sz="2500" dirty="0" smtClean="0"/>
              <a:t/>
            </a:r>
            <a:br>
              <a:rPr lang="en-US" sz="2500" dirty="0" smtClean="0"/>
            </a:br>
            <a:r>
              <a:rPr lang="en-US" sz="2500" dirty="0" smtClean="0"/>
              <a:t>    facts.</a:t>
            </a:r>
            <a:br>
              <a:rPr lang="en-US" sz="2500" dirty="0" smtClean="0"/>
            </a:br>
            <a:r>
              <a:rPr lang="en-US" sz="2500" dirty="0" smtClean="0"/>
              <a:t>• Include any opposing views.</a:t>
            </a:r>
            <a:br>
              <a:rPr lang="en-US" sz="2500" dirty="0" smtClean="0"/>
            </a:br>
            <a:r>
              <a:rPr lang="en-US" sz="2500" dirty="0" smtClean="0"/>
              <a:t>• </a:t>
            </a:r>
            <a:r>
              <a:rPr lang="en-US" sz="2500" spc="80" dirty="0" smtClean="0"/>
              <a:t>Plan your conclusion. Do you need to </a:t>
            </a:r>
            <a:r>
              <a:rPr lang="en-US" sz="2500" spc="80" dirty="0" smtClean="0">
                <a:hlinkClick r:id="rId7" action="ppaction://hlinksldjump"/>
              </a:rPr>
              <a:t>revise</a:t>
            </a:r>
            <a:r>
              <a:rPr lang="en-US" sz="2500" spc="80" dirty="0" smtClean="0"/>
              <a:t> the last line you</a:t>
            </a:r>
            <a:r>
              <a:rPr lang="en-US" sz="2500" dirty="0" smtClean="0"/>
              <a:t/>
            </a:r>
            <a:br>
              <a:rPr lang="en-US" sz="2500" dirty="0" smtClean="0"/>
            </a:br>
            <a:r>
              <a:rPr lang="en-US" sz="2500" dirty="0" smtClean="0"/>
              <a:t>   wrote earlier?</a:t>
            </a:r>
            <a:br>
              <a:rPr lang="en-US" sz="2500" dirty="0" smtClean="0"/>
            </a:br>
            <a:r>
              <a:rPr lang="en-US" sz="2500" dirty="0" smtClean="0"/>
              <a:t>• </a:t>
            </a:r>
            <a:r>
              <a:rPr lang="en-US" sz="2500" spc="60" dirty="0" smtClean="0"/>
              <a:t>Do a first draft and then read and </a:t>
            </a:r>
            <a:r>
              <a:rPr lang="en-US" sz="2500" spc="60" dirty="0" smtClean="0">
                <a:hlinkClick r:id="rId8" action="ppaction://hlinksldjump"/>
              </a:rPr>
              <a:t>edit</a:t>
            </a:r>
            <a:r>
              <a:rPr lang="en-US" sz="2500" spc="60" dirty="0" smtClean="0"/>
              <a:t> it. But </a:t>
            </a:r>
            <a:r>
              <a:rPr lang="en-US" sz="2500" spc="60" dirty="0" smtClean="0">
                <a:hlinkClick r:id="rId9" action="ppaction://hlinksldjump"/>
              </a:rPr>
              <a:t>above all</a:t>
            </a:r>
            <a:r>
              <a:rPr lang="en-US" sz="2500" spc="60" dirty="0" smtClean="0"/>
              <a:t>, make</a:t>
            </a:r>
            <a:r>
              <a:rPr lang="en-US" sz="2500" dirty="0" smtClean="0"/>
              <a:t/>
            </a:r>
            <a:br>
              <a:rPr lang="en-US" sz="2500" dirty="0" smtClean="0"/>
            </a:br>
            <a:r>
              <a:rPr lang="en-US" sz="2500" dirty="0" smtClean="0"/>
              <a:t>   your points and conclusion as clear as you can.</a:t>
            </a:r>
          </a:p>
          <a:p>
            <a:pPr marL="0" indent="1588" eaLnBrk="1" hangingPunct="1">
              <a:lnSpc>
                <a:spcPct val="125000"/>
              </a:lnSpc>
              <a:buNone/>
              <a:defRPr/>
            </a:pPr>
            <a:r>
              <a:rPr lang="en-US" sz="1800" spc="-100" dirty="0" smtClean="0">
                <a:solidFill>
                  <a:srgbClr val="0070C0"/>
                </a:solidFill>
              </a:rPr>
              <a:t>11   </a:t>
            </a:r>
            <a:r>
              <a:rPr lang="en-US" sz="2500" dirty="0" smtClean="0">
                <a:hlinkClick r:id="rId10" action="ppaction://hlinksldjump"/>
              </a:rPr>
              <a:t>This is all easier said than done.</a:t>
            </a:r>
            <a:r>
              <a:rPr lang="en-US" sz="2500" dirty="0" smtClean="0"/>
              <a:t> But keep thinking about not just</a:t>
            </a:r>
            <a:br>
              <a:rPr lang="en-US" sz="2500" dirty="0" smtClean="0"/>
            </a:br>
            <a:r>
              <a:rPr lang="en-US" sz="2500" dirty="0" smtClean="0"/>
              <a:t>what to learn but also how to study.</a:t>
            </a:r>
            <a:endParaRPr lang="zh-CN" altLang="en-US" dirty="0"/>
          </a:p>
        </p:txBody>
      </p:sp>
      <p:pic>
        <p:nvPicPr>
          <p:cNvPr id="6152" name="图片 8" descr="音频">
            <a:hlinkClick r:id="rId11" action="ppaction://hlinkfile"/>
          </p:cNvPr>
          <p:cNvPicPr>
            <a:picLocks noChangeAspect="1" noChangeArrowheads="1"/>
          </p:cNvPicPr>
          <p:nvPr/>
        </p:nvPicPr>
        <p:blipFill>
          <a:blip r:embed="rId12"/>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3" action="ppaction://hlinksldjump"/>
          </p:cNvPr>
          <p:cNvPicPr>
            <a:picLocks noChangeAspect="1"/>
          </p:cNvPicPr>
          <p:nvPr/>
        </p:nvPicPr>
        <p:blipFill>
          <a:blip r:embed="rId14"/>
          <a:srcRect/>
          <a:stretch>
            <a:fillRect/>
          </a:stretch>
        </p:blipFill>
        <p:spPr bwMode="auto">
          <a:xfrm>
            <a:off x="8072749" y="6092825"/>
            <a:ext cx="879475" cy="539750"/>
          </a:xfrm>
          <a:prstGeom prst="rect">
            <a:avLst/>
          </a:prstGeom>
          <a:noFill/>
          <a:ln w="9525">
            <a:noFill/>
            <a:miter lim="800000"/>
            <a:headEnd/>
            <a:tailEnd/>
          </a:ln>
        </p:spPr>
      </p:pic>
      <p:sp>
        <p:nvSpPr>
          <p:cNvPr id="11" name="矩形 10"/>
          <p:cNvSpPr/>
          <p:nvPr/>
        </p:nvSpPr>
        <p:spPr>
          <a:xfrm>
            <a:off x="4946328" y="5178856"/>
            <a:ext cx="415498" cy="369332"/>
          </a:xfrm>
          <a:prstGeom prst="rect">
            <a:avLst/>
          </a:prstGeom>
        </p:spPr>
        <p:txBody>
          <a:bodyPr wrap="none">
            <a:spAutoFit/>
          </a:bodyPr>
          <a:lstStyle/>
          <a:p>
            <a:r>
              <a:rPr lang="zh-CN" altLang="en-US" dirty="0" smtClean="0">
                <a:solidFill>
                  <a:srgbClr val="DA0000"/>
                </a:solidFill>
                <a:latin typeface="KozMinPro-Regular"/>
              </a:rPr>
              <a:t>■</a:t>
            </a:r>
            <a:endParaRPr lang="zh-CN"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751892"/>
            <a:ext cx="8797336" cy="5747462"/>
          </a:xfrm>
        </p:spPr>
        <p:txBody>
          <a:bodyPr/>
          <a:lstStyle/>
          <a:p>
            <a:pPr algn="ctr" eaLnBrk="1" hangingPunct="1">
              <a:lnSpc>
                <a:spcPct val="120000"/>
              </a:lnSpc>
              <a:buNone/>
              <a:defRPr/>
            </a:pPr>
            <a:r>
              <a:rPr lang="zh-CN" altLang="en-US" b="1" dirty="0" smtClean="0">
                <a:latin typeface="+mn-ea"/>
              </a:rPr>
              <a:t>提高你的学习技能</a:t>
            </a:r>
            <a:endParaRPr lang="en-US" altLang="zh-CN" b="1" dirty="0" smtClean="0">
              <a:latin typeface="+mn-ea"/>
            </a:endParaRPr>
          </a:p>
          <a:p>
            <a:pPr algn="ctr" eaLnBrk="1" hangingPunct="1">
              <a:lnSpc>
                <a:spcPct val="120000"/>
              </a:lnSpc>
              <a:buNone/>
              <a:defRPr/>
            </a:pPr>
            <a:endParaRPr lang="en-US" altLang="zh-CN" sz="1400" dirty="0" smtClean="0">
              <a:latin typeface="+mn-ea"/>
            </a:endParaRPr>
          </a:p>
          <a:p>
            <a:pPr algn="just" eaLnBrk="1" hangingPunct="1">
              <a:lnSpc>
                <a:spcPct val="120000"/>
              </a:lnSpc>
              <a:buNone/>
              <a:defRPr/>
            </a:pPr>
            <a:r>
              <a:rPr lang="en-US" altLang="zh-CN" sz="1800" dirty="0" smtClean="0">
                <a:solidFill>
                  <a:srgbClr val="0070C0"/>
                </a:solidFill>
              </a:rPr>
              <a:t>1 </a:t>
            </a:r>
            <a:r>
              <a:rPr lang="en-US" altLang="zh-CN" sz="2400" dirty="0" smtClean="0">
                <a:latin typeface="+mn-ea"/>
              </a:rPr>
              <a:t>    </a:t>
            </a:r>
            <a:r>
              <a:rPr lang="zh-CN" altLang="en-US" sz="2400" dirty="0" smtClean="0">
                <a:latin typeface="+mn-ea"/>
              </a:rPr>
              <a:t>欢迎来到大学，能在这儿拥有一席之地，干得漂亮。好戏开始了！又或者并非如此？</a:t>
            </a:r>
            <a:endParaRPr lang="en-US" altLang="zh-CN" sz="2400" dirty="0" smtClean="0">
              <a:latin typeface="+mn-ea"/>
            </a:endParaRPr>
          </a:p>
          <a:p>
            <a:pPr algn="just" eaLnBrk="1" hangingPunct="1">
              <a:lnSpc>
                <a:spcPct val="120000"/>
              </a:lnSpc>
              <a:buNone/>
              <a:defRPr/>
            </a:pPr>
            <a:r>
              <a:rPr lang="en-US" altLang="zh-CN" sz="1800" dirty="0" smtClean="0">
                <a:solidFill>
                  <a:srgbClr val="0070C0"/>
                </a:solidFill>
              </a:rPr>
              <a:t>2</a:t>
            </a:r>
            <a:r>
              <a:rPr lang="en-US" altLang="zh-CN" sz="2400" dirty="0" smtClean="0">
                <a:latin typeface="+mn-ea"/>
              </a:rPr>
              <a:t>     </a:t>
            </a:r>
            <a:r>
              <a:rPr lang="zh-CN" altLang="en-US" sz="2400" dirty="0" smtClean="0">
                <a:latin typeface="+mn-ea"/>
              </a:rPr>
              <a:t>当然，你要结交新朋友，加入社团，尽情享受。可是，你也将面临诸多挑战。你第一次离开父母（好吧，也许这也是你的乐趣所在</a:t>
            </a:r>
            <a:r>
              <a:rPr lang="en-US" altLang="zh-CN" sz="2400" dirty="0" smtClean="0">
                <a:latin typeface="+mn-ea"/>
              </a:rPr>
              <a:t>……</a:t>
            </a:r>
            <a:r>
              <a:rPr lang="zh-CN" altLang="en-US" sz="2400" dirty="0" smtClean="0">
                <a:latin typeface="+mn-ea"/>
              </a:rPr>
              <a:t>），没人会叫你起床去上课。总而言之，你要自己负责安排好时间并学会如何学习。</a:t>
            </a:r>
            <a:endParaRPr lang="en-US" altLang="zh-CN" sz="2400" dirty="0" smtClean="0">
              <a:latin typeface="+mn-ea"/>
            </a:endParaRPr>
          </a:p>
          <a:p>
            <a:pPr marL="266700" indent="-266700" algn="just" eaLnBrk="1" hangingPunct="1">
              <a:lnSpc>
                <a:spcPct val="120000"/>
              </a:lnSpc>
              <a:buNone/>
              <a:defRPr/>
            </a:pPr>
            <a:r>
              <a:rPr lang="en-US" altLang="zh-CN" sz="1800" dirty="0" smtClean="0">
                <a:solidFill>
                  <a:srgbClr val="0070C0"/>
                </a:solidFill>
              </a:rPr>
              <a:t>3</a:t>
            </a:r>
            <a:r>
              <a:rPr lang="en-US" altLang="zh-CN" sz="2400" dirty="0" smtClean="0">
                <a:latin typeface="+mn-ea"/>
              </a:rPr>
              <a:t>     </a:t>
            </a:r>
            <a:r>
              <a:rPr lang="zh-CN" altLang="en-US" sz="2400" dirty="0" smtClean="0">
                <a:latin typeface="+mn-ea"/>
              </a:rPr>
              <a:t>哦，你一定在想：“这个容易！在中学我就学会如何学习了。”也许你真的学会了，但总还有改进的空间！</a:t>
            </a:r>
            <a:endParaRPr lang="en-US" altLang="zh-CN" sz="2400" dirty="0" smtClean="0">
              <a:latin typeface="+mn-ea"/>
            </a:endParaRPr>
          </a:p>
          <a:p>
            <a:pPr marL="458787" indent="-457200" algn="just" eaLnBrk="1" hangingPunct="1">
              <a:lnSpc>
                <a:spcPct val="100000"/>
              </a:lnSpc>
              <a:buNone/>
              <a:defRPr/>
            </a:pPr>
            <a:r>
              <a:rPr lang="zh-CN" altLang="en-US" sz="2400" dirty="0" smtClean="0">
                <a:latin typeface="+mn-ea"/>
              </a:rPr>
              <a:t/>
            </a:r>
            <a:br>
              <a:rPr lang="zh-CN" altLang="en-US" sz="2400" dirty="0" smtClean="0">
                <a:latin typeface="+mn-ea"/>
              </a:rPr>
            </a:br>
            <a:endParaRPr lang="zh-CN" altLang="en-US" sz="2400" dirty="0">
              <a:latin typeface="+mn-ea"/>
            </a:endParaRPr>
          </a:p>
        </p:txBody>
      </p:sp>
      <p:pic>
        <p:nvPicPr>
          <p:cNvPr id="7171"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7" action="ppaction://hlinksldjump"/>
          </p:cNvPr>
          <p:cNvPicPr>
            <a:picLocks noChangeAspect="1"/>
          </p:cNvPicPr>
          <p:nvPr/>
        </p:nvPicPr>
        <p:blipFill>
          <a:blip r:embed="rId8"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839499"/>
            <a:ext cx="8786385" cy="5818643"/>
          </a:xfrm>
        </p:spPr>
        <p:txBody>
          <a:bodyPr/>
          <a:lstStyle/>
          <a:p>
            <a:pPr eaLnBrk="1" hangingPunct="1">
              <a:lnSpc>
                <a:spcPct val="100000"/>
              </a:lnSpc>
              <a:buNone/>
              <a:defRPr/>
            </a:pPr>
            <a:r>
              <a:rPr lang="zh-CN" altLang="en-US" sz="2400" b="1" dirty="0" smtClean="0">
                <a:latin typeface="+mn-ea"/>
              </a:rPr>
              <a:t>上课和讨论</a:t>
            </a:r>
          </a:p>
          <a:p>
            <a:pPr eaLnBrk="1" hangingPunct="1">
              <a:lnSpc>
                <a:spcPct val="100000"/>
              </a:lnSpc>
              <a:buNone/>
              <a:defRPr/>
            </a:pPr>
            <a:endParaRPr lang="en-US" altLang="zh-CN" sz="1100" dirty="0" smtClean="0">
              <a:latin typeface="+mn-ea"/>
            </a:endParaRPr>
          </a:p>
          <a:p>
            <a:pPr algn="just" eaLnBrk="1" hangingPunct="1">
              <a:lnSpc>
                <a:spcPct val="120000"/>
              </a:lnSpc>
              <a:buNone/>
              <a:defRPr/>
            </a:pPr>
            <a:r>
              <a:rPr lang="en-US" altLang="zh-CN" sz="1800" dirty="0" smtClean="0">
                <a:solidFill>
                  <a:srgbClr val="0070C0"/>
                </a:solidFill>
              </a:rPr>
              <a:t>4</a:t>
            </a:r>
            <a:r>
              <a:rPr lang="en-US" altLang="zh-CN" sz="2400" dirty="0" smtClean="0">
                <a:latin typeface="+mn-ea"/>
              </a:rPr>
              <a:t>     </a:t>
            </a:r>
            <a:r>
              <a:rPr lang="zh-CN" altLang="en-US" sz="2400" dirty="0" smtClean="0">
                <a:latin typeface="+mn-ea"/>
              </a:rPr>
              <a:t>信不信由你，教授们真的希望你对他们的课感兴趣，喜欢他们的讲解。一位优秀的讲师会与你分享他的热情，并激发你去发现更多。他们很善于将信息组织在一起，并把他们的想法融汇到你正 在上的这门课中去。他们也知道哪部分比较难，需要进一步解释。</a:t>
            </a:r>
          </a:p>
          <a:p>
            <a:pPr algn="just" eaLnBrk="1" hangingPunct="1">
              <a:lnSpc>
                <a:spcPct val="120000"/>
              </a:lnSpc>
              <a:buNone/>
              <a:defRPr/>
            </a:pPr>
            <a:r>
              <a:rPr lang="en-US" altLang="zh-CN" sz="1800" dirty="0" smtClean="0">
                <a:solidFill>
                  <a:srgbClr val="0070C0"/>
                </a:solidFill>
              </a:rPr>
              <a:t>5 </a:t>
            </a:r>
            <a:r>
              <a:rPr lang="en-US" altLang="zh-CN" sz="2400" dirty="0" smtClean="0">
                <a:latin typeface="+mn-ea"/>
              </a:rPr>
              <a:t>    </a:t>
            </a:r>
            <a:r>
              <a:rPr lang="zh-CN" altLang="en-US" sz="2400" dirty="0">
                <a:latin typeface="+mn-ea"/>
              </a:rPr>
              <a:t>但是你要记住：只读老师发的材料、记笔记还不够。你要深入了解这个学科，要有批判性的</a:t>
            </a:r>
            <a:r>
              <a:rPr lang="zh-CN" altLang="en-US" sz="2400" dirty="0" smtClean="0">
                <a:latin typeface="+mn-ea"/>
              </a:rPr>
              <a:t>思考</a:t>
            </a:r>
            <a:r>
              <a:rPr lang="zh-CN" altLang="en-US" sz="2400" dirty="0">
                <a:latin typeface="+mn-ea"/>
              </a:rPr>
              <a:t>。尽量不要一字不落地记笔记。把注意力放在关键点上，在笔记里加上你的疑问。永远都要把</a:t>
            </a:r>
            <a:r>
              <a:rPr lang="zh-CN" altLang="en-US" sz="2400" dirty="0" smtClean="0">
                <a:latin typeface="+mn-ea"/>
              </a:rPr>
              <a:t>你听到</a:t>
            </a:r>
            <a:r>
              <a:rPr lang="zh-CN" altLang="en-US" sz="2400" dirty="0">
                <a:latin typeface="+mn-ea"/>
              </a:rPr>
              <a:t>的、老师如何讲的和你如何学的区分开来。</a:t>
            </a:r>
          </a:p>
        </p:txBody>
      </p:sp>
      <p:pic>
        <p:nvPicPr>
          <p:cNvPr id="7171"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7" action="ppaction://hlinksldjump"/>
          </p:cNvPr>
          <p:cNvPicPr>
            <a:picLocks noChangeAspect="1"/>
          </p:cNvPicPr>
          <p:nvPr/>
        </p:nvPicPr>
        <p:blipFill>
          <a:blip r:embed="rId8"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817600"/>
            <a:ext cx="8786385" cy="5856971"/>
          </a:xfrm>
        </p:spPr>
        <p:txBody>
          <a:bodyPr/>
          <a:lstStyle/>
          <a:p>
            <a:pPr eaLnBrk="1" hangingPunct="1">
              <a:lnSpc>
                <a:spcPct val="100000"/>
              </a:lnSpc>
              <a:buNone/>
              <a:defRPr/>
            </a:pPr>
            <a:r>
              <a:rPr lang="zh-CN" altLang="en-US" sz="2400" b="1" dirty="0" smtClean="0">
                <a:latin typeface="+mn-ea"/>
              </a:rPr>
              <a:t>用有效的方法学习</a:t>
            </a:r>
            <a:endParaRPr lang="en-US" altLang="zh-CN" sz="2400" b="1" dirty="0" smtClean="0">
              <a:latin typeface="+mn-ea"/>
            </a:endParaRPr>
          </a:p>
          <a:p>
            <a:pPr eaLnBrk="1" hangingPunct="1">
              <a:lnSpc>
                <a:spcPct val="100000"/>
              </a:lnSpc>
              <a:buNone/>
              <a:defRPr/>
            </a:pPr>
            <a:endParaRPr lang="en-US" altLang="zh-CN" sz="2400" b="1" dirty="0" smtClean="0">
              <a:latin typeface="+mn-ea"/>
            </a:endParaRPr>
          </a:p>
          <a:p>
            <a:pPr marL="174625" indent="-174625" algn="just" eaLnBrk="1" hangingPunct="1">
              <a:lnSpc>
                <a:spcPct val="120000"/>
              </a:lnSpc>
              <a:buNone/>
              <a:defRPr/>
            </a:pPr>
            <a:r>
              <a:rPr lang="en-US" altLang="zh-CN" sz="1800" dirty="0" smtClean="0">
                <a:solidFill>
                  <a:srgbClr val="0070C0"/>
                </a:solidFill>
              </a:rPr>
              <a:t>6  </a:t>
            </a:r>
            <a:r>
              <a:rPr lang="en-US" altLang="zh-CN" sz="2400" dirty="0" smtClean="0">
                <a:latin typeface="+mn-ea"/>
              </a:rPr>
              <a:t>   </a:t>
            </a:r>
            <a:r>
              <a:rPr lang="zh-CN" altLang="en-US" sz="2400" dirty="0" smtClean="0">
                <a:latin typeface="+mn-ea"/>
              </a:rPr>
              <a:t>在最初的几个星期里，上完课或讨论结束后，最好和朋友们再聊一聊学过的内容。你们可能记下了不同的要点，也许听到的也不尽相同。然后说说你是怎么学的，再对一对笔记。你可能会发现学习的方法不止一种。你所面临的挑战是找到对你来说最有效的方法。</a:t>
            </a:r>
            <a:endParaRPr lang="en-US" altLang="zh-CN" sz="2400" dirty="0" smtClean="0">
              <a:latin typeface="+mn-ea"/>
            </a:endParaRPr>
          </a:p>
          <a:p>
            <a:pPr marL="458787" indent="-457200" eaLnBrk="1" hangingPunct="1">
              <a:lnSpc>
                <a:spcPct val="120000"/>
              </a:lnSpc>
              <a:buNone/>
              <a:defRPr/>
            </a:pPr>
            <a:endParaRPr lang="en-US" altLang="zh-CN" sz="1100" dirty="0" smtClean="0">
              <a:latin typeface="+mn-ea"/>
            </a:endParaRPr>
          </a:p>
          <a:p>
            <a:pPr marL="449263" indent="-274638" algn="just" eaLnBrk="1" hangingPunct="1">
              <a:lnSpc>
                <a:spcPct val="120000"/>
              </a:lnSpc>
              <a:buNone/>
              <a:defRPr/>
            </a:pPr>
            <a:r>
              <a:rPr lang="en-US" altLang="zh-CN" sz="2400" dirty="0" smtClean="0">
                <a:latin typeface="+mn-ea"/>
              </a:rPr>
              <a:t>• </a:t>
            </a:r>
            <a:r>
              <a:rPr lang="zh-CN" altLang="en-US" sz="2400" dirty="0" smtClean="0">
                <a:latin typeface="+mn-ea"/>
              </a:rPr>
              <a:t>你喜欢先从课堂上或是书本上获取新知识，然后再去解决问题，进行小组活动和讨论吗？</a:t>
            </a:r>
            <a:endParaRPr lang="zh-CN" altLang="en-US" sz="2400" dirty="0">
              <a:latin typeface="+mn-ea"/>
            </a:endParaRPr>
          </a:p>
        </p:txBody>
      </p:sp>
      <p:pic>
        <p:nvPicPr>
          <p:cNvPr id="7171"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4" name="图片 10" descr="MORE"/>
          <p:cNvPicPr>
            <a:picLocks noChangeAspect="1" noChangeArrowheads="1"/>
          </p:cNvPicPr>
          <p:nvPr/>
        </p:nvPicPr>
        <p:blipFill>
          <a:blip r:embed="rId7"/>
          <a:srcRect/>
          <a:stretch>
            <a:fillRect/>
          </a:stretch>
        </p:blipFill>
        <p:spPr bwMode="auto">
          <a:xfrm>
            <a:off x="7154607" y="6228661"/>
            <a:ext cx="912813" cy="228600"/>
          </a:xfrm>
          <a:prstGeom prst="rect">
            <a:avLst/>
          </a:prstGeom>
          <a:noFill/>
          <a:ln w="9525">
            <a:noFill/>
            <a:miter lim="800000"/>
            <a:headEnd/>
            <a:tailEnd/>
          </a:ln>
        </p:spPr>
      </p:pic>
      <p:pic>
        <p:nvPicPr>
          <p:cNvPr id="7177" name="图片 14">
            <a:hlinkClick r:id="rId8" action="ppaction://hlinksldjump"/>
          </p:cNvPr>
          <p:cNvPicPr>
            <a:picLocks noChangeAspect="1"/>
          </p:cNvPicPr>
          <p:nvPr/>
        </p:nvPicPr>
        <p:blipFill>
          <a:blip r:embed="rId9"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93" name="文本框 3"/>
          <p:cNvSpPr txBox="1">
            <a:spLocks noChangeArrowheads="1"/>
          </p:cNvSpPr>
          <p:nvPr/>
        </p:nvSpPr>
        <p:spPr bwMode="auto">
          <a:xfrm>
            <a:off x="268288" y="6350"/>
            <a:ext cx="20510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prstClr val="white"/>
                </a:solidFill>
                <a:latin typeface="Arial Black" pitchFamily="34" charset="0"/>
              </a:rPr>
              <a:t>Contents</a:t>
            </a:r>
          </a:p>
        </p:txBody>
      </p:sp>
      <p:sp>
        <p:nvSpPr>
          <p:cNvPr id="23" name="矩形 1"/>
          <p:cNvSpPr>
            <a:spLocks noChangeArrowheads="1"/>
          </p:cNvSpPr>
          <p:nvPr/>
        </p:nvSpPr>
        <p:spPr bwMode="auto">
          <a:xfrm>
            <a:off x="839788" y="5471324"/>
            <a:ext cx="3416300" cy="565150"/>
          </a:xfrm>
          <a:prstGeom prst="rect">
            <a:avLst/>
          </a:prstGeom>
          <a:noFill/>
          <a:ln w="9525">
            <a:noFill/>
            <a:miter lim="800000"/>
            <a:headEnd/>
            <a:tailEnd/>
          </a:ln>
        </p:spPr>
        <p:txBody>
          <a:bodyPr>
            <a:spAutoFit/>
          </a:bodyPr>
          <a:lstStyle/>
          <a:p>
            <a:r>
              <a:rPr lang="en-US" altLang="zh-CN" sz="3100" b="1" dirty="0">
                <a:solidFill>
                  <a:srgbClr val="FF0000"/>
                </a:solidFill>
                <a:latin typeface="Blackadder ITC" pitchFamily="82" charset="0"/>
              </a:rPr>
              <a:t>Active Reading </a:t>
            </a:r>
            <a:r>
              <a:rPr lang="en-US" altLang="zh-CN" sz="3100" b="1" dirty="0" smtClean="0">
                <a:solidFill>
                  <a:srgbClr val="FF0000"/>
                </a:solidFill>
                <a:latin typeface="Blackadder ITC" pitchFamily="82" charset="0"/>
              </a:rPr>
              <a:t>2</a:t>
            </a:r>
            <a:endParaRPr lang="en-US" altLang="zh-CN" sz="3100" b="1" dirty="0">
              <a:solidFill>
                <a:srgbClr val="FF0000"/>
              </a:solidFill>
              <a:latin typeface="Blackadder ITC" pitchFamily="82" charset="0"/>
            </a:endParaRPr>
          </a:p>
        </p:txBody>
      </p:sp>
      <p:pic>
        <p:nvPicPr>
          <p:cNvPr id="25" name="图片 24">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3105" y="1251872"/>
            <a:ext cx="4480190" cy="542499"/>
          </a:xfrm>
          <a:prstGeom prst="rect">
            <a:avLst/>
          </a:prstGeom>
        </p:spPr>
      </p:pic>
      <p:pic>
        <p:nvPicPr>
          <p:cNvPr id="26" name="图片 25">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3105" y="4159553"/>
            <a:ext cx="4480190" cy="554690"/>
          </a:xfrm>
          <a:prstGeom prst="rect">
            <a:avLst/>
          </a:prstGeom>
        </p:spPr>
      </p:pic>
      <p:pic>
        <p:nvPicPr>
          <p:cNvPr id="27" name="图片 26">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13105" y="4897138"/>
            <a:ext cx="4480190" cy="542499"/>
          </a:xfrm>
          <a:prstGeom prst="rect">
            <a:avLst/>
          </a:prstGeom>
        </p:spPr>
      </p:pic>
      <p:pic>
        <p:nvPicPr>
          <p:cNvPr id="28" name="图片 27">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13105" y="1977268"/>
            <a:ext cx="4480190" cy="548595"/>
          </a:xfrm>
          <a:prstGeom prst="rect">
            <a:avLst/>
          </a:prstGeom>
        </p:spPr>
      </p:pic>
      <p:pic>
        <p:nvPicPr>
          <p:cNvPr id="29" name="图片 28">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13105" y="2708760"/>
            <a:ext cx="4480190" cy="536404"/>
          </a:xfrm>
          <a:prstGeom prst="rect">
            <a:avLst/>
          </a:prstGeom>
        </p:spPr>
      </p:pic>
      <p:pic>
        <p:nvPicPr>
          <p:cNvPr id="30" name="图片 29">
            <a:hlinkClick r:id="rId13" action="ppaction://hlinksldjump"/>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13105" y="3428061"/>
            <a:ext cx="4480190" cy="548595"/>
          </a:xfrm>
          <a:prstGeom prst="rect">
            <a:avLst/>
          </a:prstGeom>
        </p:spPr>
      </p:pic>
      <p:pic>
        <p:nvPicPr>
          <p:cNvPr id="1027" name="Picture 3" descr="C:\Documents and Settings\Administrator\桌面\新标准（第二版）大学英语视听说教程1 unit 3.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11140"/>
          <a:stretch/>
        </p:blipFill>
        <p:spPr bwMode="auto">
          <a:xfrm>
            <a:off x="542925" y="1171575"/>
            <a:ext cx="3176869" cy="4243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6940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1" y="916153"/>
            <a:ext cx="8737644" cy="5741987"/>
          </a:xfrm>
        </p:spPr>
        <p:txBody>
          <a:bodyPr/>
          <a:lstStyle/>
          <a:p>
            <a:pPr algn="just" eaLnBrk="1" hangingPunct="1">
              <a:lnSpc>
                <a:spcPct val="100000"/>
              </a:lnSpc>
              <a:buNone/>
              <a:defRPr/>
            </a:pPr>
            <a:endParaRPr lang="en-US" altLang="zh-CN" dirty="0" smtClean="0">
              <a:latin typeface="+mn-ea"/>
            </a:endParaRPr>
          </a:p>
          <a:p>
            <a:pPr marL="449263" indent="-268288" algn="just" eaLnBrk="1" hangingPunct="1">
              <a:lnSpc>
                <a:spcPct val="120000"/>
              </a:lnSpc>
              <a:tabLst>
                <a:tab pos="449263" algn="l"/>
              </a:tabLst>
              <a:defRPr/>
            </a:pPr>
            <a:r>
              <a:rPr lang="zh-CN" altLang="en-US" sz="2400" dirty="0" smtClean="0">
                <a:latin typeface="+mn-ea"/>
              </a:rPr>
              <a:t>你喜欢通过听讲来学习，然后花大量时间思考，把你的所学与其他知识和经验结合起来，最后通过独立思考形成有理有据的观点吗？</a:t>
            </a:r>
          </a:p>
          <a:p>
            <a:pPr marL="449263" indent="-268288" algn="just" eaLnBrk="1" hangingPunct="1">
              <a:lnSpc>
                <a:spcPct val="120000"/>
              </a:lnSpc>
              <a:tabLst>
                <a:tab pos="449263" algn="l"/>
              </a:tabLst>
              <a:defRPr/>
            </a:pPr>
            <a:r>
              <a:rPr lang="zh-CN" altLang="en-US" sz="2400" dirty="0" smtClean="0">
                <a:latin typeface="+mn-ea"/>
              </a:rPr>
              <a:t>你是否更倾向于把一门课的内容仔细通读一遍，在脑子里形成一个基本形态</a:t>
            </a:r>
            <a:r>
              <a:rPr lang="en-US" altLang="zh-CN" sz="2400" dirty="0" smtClean="0">
                <a:latin typeface="+mn-ea"/>
              </a:rPr>
              <a:t>——</a:t>
            </a:r>
            <a:r>
              <a:rPr lang="zh-CN" altLang="en-US" sz="2400" dirty="0" smtClean="0">
                <a:latin typeface="+mn-ea"/>
              </a:rPr>
              <a:t>它的大致框架</a:t>
            </a:r>
            <a:r>
              <a:rPr lang="en-US" altLang="zh-CN" sz="2400" dirty="0" smtClean="0">
                <a:latin typeface="+mn-ea"/>
              </a:rPr>
              <a:t>——</a:t>
            </a:r>
            <a:r>
              <a:rPr lang="zh-CN" altLang="en-US" sz="2400" dirty="0" smtClean="0">
                <a:latin typeface="+mn-ea"/>
              </a:rPr>
              <a:t>然后再添加新的信息？</a:t>
            </a:r>
          </a:p>
          <a:p>
            <a:pPr marL="449263" indent="-268288" algn="just" eaLnBrk="1" hangingPunct="1">
              <a:lnSpc>
                <a:spcPct val="120000"/>
              </a:lnSpc>
              <a:tabLst>
                <a:tab pos="449263" algn="l"/>
              </a:tabLst>
              <a:defRPr/>
            </a:pPr>
            <a:r>
              <a:rPr lang="zh-CN" altLang="en-US" sz="2400" dirty="0" smtClean="0">
                <a:latin typeface="+mn-ea"/>
              </a:rPr>
              <a:t>或者，你是那种喜欢通过实践来验证新观念的学习者，不太喜欢和同学进行开放式的讨论？</a:t>
            </a:r>
            <a:endParaRPr lang="en-US" altLang="zh-CN" sz="2400" dirty="0" smtClean="0">
              <a:latin typeface="+mn-ea"/>
            </a:endParaRPr>
          </a:p>
          <a:p>
            <a:pPr eaLnBrk="1" hangingPunct="1">
              <a:lnSpc>
                <a:spcPct val="100000"/>
              </a:lnSpc>
              <a:buNone/>
              <a:defRPr/>
            </a:pPr>
            <a:endParaRPr lang="en-US" altLang="zh-CN" dirty="0" smtClean="0">
              <a:latin typeface="+mn-ea"/>
            </a:endParaRPr>
          </a:p>
        </p:txBody>
      </p:sp>
      <p:pic>
        <p:nvPicPr>
          <p:cNvPr id="7171"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7" action="ppaction://hlinksldjump"/>
          </p:cNvPr>
          <p:cNvPicPr>
            <a:picLocks noChangeAspect="1"/>
          </p:cNvPicPr>
          <p:nvPr/>
        </p:nvPicPr>
        <p:blipFill>
          <a:blip r:embed="rId8"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949008"/>
            <a:ext cx="8737644" cy="5663511"/>
          </a:xfrm>
        </p:spPr>
        <p:txBody>
          <a:bodyPr/>
          <a:lstStyle/>
          <a:p>
            <a:pPr eaLnBrk="1" hangingPunct="1">
              <a:lnSpc>
                <a:spcPct val="100000"/>
              </a:lnSpc>
              <a:buNone/>
              <a:defRPr/>
            </a:pPr>
            <a:endParaRPr lang="en-US" altLang="zh-CN" sz="2400" dirty="0" smtClean="0">
              <a:latin typeface="+mn-ea"/>
            </a:endParaRPr>
          </a:p>
          <a:p>
            <a:pPr marL="266700" indent="-266700" algn="just" eaLnBrk="1" hangingPunct="1">
              <a:lnSpc>
                <a:spcPct val="120000"/>
              </a:lnSpc>
              <a:buNone/>
              <a:defRPr/>
            </a:pPr>
            <a:r>
              <a:rPr lang="en-US" altLang="zh-CN" sz="1800" dirty="0" smtClean="0">
                <a:solidFill>
                  <a:srgbClr val="0070C0"/>
                </a:solidFill>
              </a:rPr>
              <a:t>7  </a:t>
            </a:r>
            <a:r>
              <a:rPr lang="en-US" altLang="zh-CN" sz="2400" dirty="0" smtClean="0">
                <a:latin typeface="+mn-ea"/>
              </a:rPr>
              <a:t>   </a:t>
            </a:r>
            <a:r>
              <a:rPr lang="zh-CN" altLang="en-US" sz="2400" dirty="0" smtClean="0">
                <a:latin typeface="+mn-ea"/>
              </a:rPr>
              <a:t>你的学习效率越高，你就有越多的时间参与有趣的活动</a:t>
            </a:r>
            <a:r>
              <a:rPr lang="en-US" altLang="zh-CN" sz="2400" dirty="0" smtClean="0">
                <a:latin typeface="+mn-ea"/>
              </a:rPr>
              <a:t>……</a:t>
            </a:r>
            <a:r>
              <a:rPr lang="zh-CN" altLang="en-US" sz="2400" dirty="0" smtClean="0">
                <a:latin typeface="+mn-ea"/>
              </a:rPr>
              <a:t>不仅仅是去参加聚会，也可能是想要学习更多的东西。</a:t>
            </a:r>
            <a:endParaRPr lang="en-US" altLang="zh-CN" sz="2400" dirty="0" smtClean="0">
              <a:latin typeface="+mn-ea"/>
            </a:endParaRPr>
          </a:p>
          <a:p>
            <a:pPr marL="458787" indent="-457200" algn="just" eaLnBrk="1" hangingPunct="1">
              <a:lnSpc>
                <a:spcPct val="120000"/>
              </a:lnSpc>
              <a:buNone/>
              <a:defRPr/>
            </a:pPr>
            <a:endParaRPr lang="zh-CN" altLang="en-US" sz="2400" dirty="0" smtClean="0">
              <a:latin typeface="+mn-ea"/>
            </a:endParaRPr>
          </a:p>
          <a:p>
            <a:pPr algn="just" eaLnBrk="1" hangingPunct="1">
              <a:lnSpc>
                <a:spcPct val="120000"/>
              </a:lnSpc>
              <a:buNone/>
              <a:defRPr/>
            </a:pPr>
            <a:r>
              <a:rPr lang="zh-CN" altLang="en-US" sz="2400" b="1" dirty="0" smtClean="0">
                <a:latin typeface="+mn-ea"/>
              </a:rPr>
              <a:t>做研究</a:t>
            </a:r>
          </a:p>
          <a:p>
            <a:pPr algn="just" eaLnBrk="1" hangingPunct="1">
              <a:lnSpc>
                <a:spcPct val="120000"/>
              </a:lnSpc>
              <a:buNone/>
              <a:defRPr/>
            </a:pPr>
            <a:r>
              <a:rPr lang="en-US" altLang="zh-CN" sz="1800" dirty="0" smtClean="0">
                <a:solidFill>
                  <a:srgbClr val="0070C0"/>
                </a:solidFill>
              </a:rPr>
              <a:t>8 </a:t>
            </a:r>
            <a:r>
              <a:rPr lang="en-US" altLang="zh-CN" sz="2400" dirty="0" smtClean="0">
                <a:latin typeface="+mn-ea"/>
              </a:rPr>
              <a:t>    </a:t>
            </a:r>
            <a:r>
              <a:rPr lang="zh-CN" altLang="en-US" sz="2400" dirty="0" smtClean="0">
                <a:latin typeface="+mn-ea"/>
              </a:rPr>
              <a:t>在大学里，你要做很多研究，也能找到许多资料来助你一臂之力。可是有的时候因为资料太多而导致你不知道该从何下手。</a:t>
            </a:r>
            <a:endParaRPr lang="zh-CN" altLang="en-US" sz="2400" dirty="0">
              <a:latin typeface="+mn-ea"/>
            </a:endParaRPr>
          </a:p>
        </p:txBody>
      </p:sp>
      <p:pic>
        <p:nvPicPr>
          <p:cNvPr id="7171"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4" name="图片 10" descr="MORE"/>
          <p:cNvPicPr>
            <a:picLocks noChangeAspect="1" noChangeArrowheads="1"/>
          </p:cNvPicPr>
          <p:nvPr/>
        </p:nvPicPr>
        <p:blipFill>
          <a:blip r:embed="rId7"/>
          <a:srcRect/>
          <a:stretch>
            <a:fillRect/>
          </a:stretch>
        </p:blipFill>
        <p:spPr bwMode="auto">
          <a:xfrm>
            <a:off x="7154607" y="5279801"/>
            <a:ext cx="912813" cy="228600"/>
          </a:xfrm>
          <a:prstGeom prst="rect">
            <a:avLst/>
          </a:prstGeom>
          <a:noFill/>
          <a:ln w="9525">
            <a:noFill/>
            <a:miter lim="800000"/>
            <a:headEnd/>
            <a:tailEnd/>
          </a:ln>
        </p:spPr>
      </p:pic>
      <p:pic>
        <p:nvPicPr>
          <p:cNvPr id="7177" name="图片 14">
            <a:hlinkClick r:id="rId8" action="ppaction://hlinksldjump"/>
          </p:cNvPr>
          <p:cNvPicPr>
            <a:picLocks noChangeAspect="1"/>
          </p:cNvPicPr>
          <p:nvPr/>
        </p:nvPicPr>
        <p:blipFill>
          <a:blip r:embed="rId9"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49" y="658813"/>
            <a:ext cx="8780909" cy="6065837"/>
          </a:xfrm>
        </p:spPr>
        <p:txBody>
          <a:bodyPr/>
          <a:lstStyle/>
          <a:p>
            <a:pPr eaLnBrk="1" hangingPunct="1">
              <a:lnSpc>
                <a:spcPct val="100000"/>
              </a:lnSpc>
              <a:buFont typeface="Arial" panose="020B0604020202020204" pitchFamily="34" charset="0"/>
              <a:buChar char="•"/>
              <a:defRPr/>
            </a:pPr>
            <a:endParaRPr lang="en-US" altLang="zh-CN" sz="2400" dirty="0" smtClean="0">
              <a:latin typeface="+mn-ea"/>
            </a:endParaRPr>
          </a:p>
          <a:p>
            <a:pPr marL="449263" indent="-268288" algn="just" eaLnBrk="1" hangingPunct="1">
              <a:lnSpc>
                <a:spcPct val="120000"/>
              </a:lnSpc>
              <a:buFont typeface="Arial" panose="020B0604020202020204" pitchFamily="34" charset="0"/>
              <a:buChar char="•"/>
              <a:defRPr/>
            </a:pPr>
            <a:r>
              <a:rPr lang="zh-CN" altLang="en-US" sz="2400" dirty="0" smtClean="0">
                <a:latin typeface="+mn-ea"/>
              </a:rPr>
              <a:t>你可以先从你能找到的最一般的综述性参考资料开始研究，这样，你就能对这个话题有一个全面的了解。你不仅可以在专业教科书里找这些资料，有时你也可以在网络百科全书或期刊中找到它们。</a:t>
            </a:r>
          </a:p>
          <a:p>
            <a:pPr marL="449263" indent="-268288" algn="just" eaLnBrk="1" hangingPunct="1">
              <a:lnSpc>
                <a:spcPct val="120000"/>
              </a:lnSpc>
              <a:buFont typeface="Arial" panose="020B0604020202020204" pitchFamily="34" charset="0"/>
              <a:buChar char="•"/>
              <a:defRPr/>
            </a:pPr>
            <a:r>
              <a:rPr lang="zh-CN" altLang="en-US" sz="2400" dirty="0" smtClean="0">
                <a:latin typeface="+mn-ea"/>
              </a:rPr>
              <a:t>接下来，你就可以去读更有针对性的文章了。对于你所要研究的话题，尽可能找到至少两篇在观点上略有分歧的文章。</a:t>
            </a:r>
          </a:p>
          <a:p>
            <a:pPr marL="449263" indent="-268288" algn="just" eaLnBrk="1" hangingPunct="1">
              <a:lnSpc>
                <a:spcPct val="120000"/>
              </a:lnSpc>
              <a:buFont typeface="Arial" panose="020B0604020202020204" pitchFamily="34" charset="0"/>
              <a:buChar char="•"/>
              <a:defRPr/>
            </a:pPr>
            <a:r>
              <a:rPr lang="zh-CN" altLang="en-US" sz="2400" dirty="0" smtClean="0">
                <a:latin typeface="+mn-ea"/>
              </a:rPr>
              <a:t>一定要花时间仔细判断这两种（或多种）观点，提出你的看法。然后继续阅读，填补其他的空白。</a:t>
            </a:r>
            <a:endParaRPr lang="zh-CN" altLang="en-US" sz="2400" dirty="0">
              <a:latin typeface="+mn-ea"/>
            </a:endParaRPr>
          </a:p>
        </p:txBody>
      </p:sp>
      <p:pic>
        <p:nvPicPr>
          <p:cNvPr id="7171"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7" action="ppaction://hlinksldjump"/>
          </p:cNvPr>
          <p:cNvPicPr>
            <a:picLocks noChangeAspect="1"/>
          </p:cNvPicPr>
          <p:nvPr/>
        </p:nvPicPr>
        <p:blipFill>
          <a:blip r:embed="rId8"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1" y="888779"/>
            <a:ext cx="8813762" cy="5798448"/>
          </a:xfrm>
        </p:spPr>
        <p:txBody>
          <a:bodyPr/>
          <a:lstStyle/>
          <a:p>
            <a:pPr eaLnBrk="1" hangingPunct="1">
              <a:lnSpc>
                <a:spcPct val="100000"/>
              </a:lnSpc>
              <a:buFont typeface="Arial" panose="020B0604020202020204" pitchFamily="34" charset="0"/>
              <a:buChar char="•"/>
              <a:defRPr/>
            </a:pPr>
            <a:endParaRPr lang="en-US" altLang="zh-CN" sz="2400" dirty="0" smtClean="0">
              <a:latin typeface="+mn-ea"/>
            </a:endParaRPr>
          </a:p>
          <a:p>
            <a:pPr algn="just" eaLnBrk="1" hangingPunct="1">
              <a:lnSpc>
                <a:spcPct val="120000"/>
              </a:lnSpc>
              <a:buNone/>
              <a:defRPr/>
            </a:pPr>
            <a:r>
              <a:rPr lang="en-US" altLang="zh-CN" sz="1800" dirty="0" smtClean="0">
                <a:solidFill>
                  <a:srgbClr val="0070C0"/>
                </a:solidFill>
              </a:rPr>
              <a:t>9  </a:t>
            </a:r>
            <a:r>
              <a:rPr lang="en-US" altLang="zh-CN" sz="2400" dirty="0" smtClean="0">
                <a:latin typeface="+mn-ea"/>
              </a:rPr>
              <a:t>   </a:t>
            </a:r>
            <a:r>
              <a:rPr lang="zh-CN" altLang="en-US" sz="2400" dirty="0" smtClean="0">
                <a:latin typeface="+mn-ea"/>
              </a:rPr>
              <a:t>你要选择一种契合阅读目的的阅读方法。与读小说相比，阅读学术类文章，你需要花更多的时间，而且读得要慢一些。</a:t>
            </a:r>
            <a:endParaRPr lang="en-US" altLang="zh-CN" sz="2400" dirty="0" smtClean="0">
              <a:latin typeface="+mn-ea"/>
            </a:endParaRPr>
          </a:p>
          <a:p>
            <a:pPr algn="just" eaLnBrk="1" hangingPunct="1">
              <a:lnSpc>
                <a:spcPct val="120000"/>
              </a:lnSpc>
              <a:buNone/>
              <a:defRPr/>
            </a:pPr>
            <a:endParaRPr lang="en-US" altLang="zh-CN" sz="2400" dirty="0" smtClean="0">
              <a:latin typeface="+mn-ea"/>
            </a:endParaRPr>
          </a:p>
          <a:p>
            <a:pPr algn="just" eaLnBrk="1" hangingPunct="1">
              <a:lnSpc>
                <a:spcPct val="120000"/>
              </a:lnSpc>
              <a:buNone/>
              <a:defRPr/>
            </a:pPr>
            <a:r>
              <a:rPr lang="zh-CN" altLang="en-US" sz="2400" b="1" dirty="0" smtClean="0">
                <a:latin typeface="+mn-ea"/>
              </a:rPr>
              <a:t>做作业</a:t>
            </a:r>
            <a:endParaRPr lang="en-US" altLang="zh-CN" sz="2400" b="1" dirty="0" smtClean="0">
              <a:latin typeface="+mn-ea"/>
            </a:endParaRPr>
          </a:p>
          <a:p>
            <a:pPr algn="just" eaLnBrk="1" hangingPunct="1">
              <a:lnSpc>
                <a:spcPct val="120000"/>
              </a:lnSpc>
              <a:buNone/>
              <a:defRPr/>
            </a:pPr>
            <a:endParaRPr lang="zh-CN" altLang="en-US" sz="2400" b="1" dirty="0" smtClean="0">
              <a:latin typeface="+mn-ea"/>
            </a:endParaRPr>
          </a:p>
          <a:p>
            <a:pPr algn="just" eaLnBrk="1" hangingPunct="1">
              <a:lnSpc>
                <a:spcPct val="120000"/>
              </a:lnSpc>
              <a:buNone/>
              <a:defRPr/>
            </a:pPr>
            <a:r>
              <a:rPr lang="en-US" altLang="zh-CN" sz="1800" dirty="0" smtClean="0">
                <a:solidFill>
                  <a:srgbClr val="0070C0"/>
                </a:solidFill>
              </a:rPr>
              <a:t>10 </a:t>
            </a:r>
            <a:r>
              <a:rPr lang="en-US" altLang="zh-CN" sz="2400" dirty="0" smtClean="0">
                <a:latin typeface="+mn-ea"/>
              </a:rPr>
              <a:t>   </a:t>
            </a:r>
            <a:r>
              <a:rPr lang="zh-CN" altLang="en-US" sz="2400" dirty="0" smtClean="0">
                <a:latin typeface="+mn-ea"/>
              </a:rPr>
              <a:t>作业有可能是一篇论文或一次展示，但两者都需要精心组织策划。至关重要的是，你要确切知道你所要表达的观点。</a:t>
            </a:r>
            <a:endParaRPr lang="zh-CN" altLang="en-US" sz="2400" dirty="0">
              <a:latin typeface="+mn-ea"/>
            </a:endParaRPr>
          </a:p>
        </p:txBody>
      </p:sp>
      <p:pic>
        <p:nvPicPr>
          <p:cNvPr id="7171"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4" name="图片 10" descr="MORE"/>
          <p:cNvPicPr>
            <a:picLocks noChangeAspect="1" noChangeArrowheads="1"/>
          </p:cNvPicPr>
          <p:nvPr/>
        </p:nvPicPr>
        <p:blipFill>
          <a:blip r:embed="rId7"/>
          <a:srcRect/>
          <a:stretch>
            <a:fillRect/>
          </a:stretch>
        </p:blipFill>
        <p:spPr bwMode="auto">
          <a:xfrm>
            <a:off x="7154607" y="5228045"/>
            <a:ext cx="912813" cy="228600"/>
          </a:xfrm>
          <a:prstGeom prst="rect">
            <a:avLst/>
          </a:prstGeom>
          <a:noFill/>
          <a:ln w="9525">
            <a:noFill/>
            <a:miter lim="800000"/>
            <a:headEnd/>
            <a:tailEnd/>
          </a:ln>
        </p:spPr>
      </p:pic>
      <p:pic>
        <p:nvPicPr>
          <p:cNvPr id="7177" name="图片 14">
            <a:hlinkClick r:id="rId8" action="ppaction://hlinksldjump"/>
          </p:cNvPr>
          <p:cNvPicPr>
            <a:picLocks noChangeAspect="1"/>
          </p:cNvPicPr>
          <p:nvPr/>
        </p:nvPicPr>
        <p:blipFill>
          <a:blip r:embed="rId9"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883305"/>
            <a:ext cx="8780909" cy="5798448"/>
          </a:xfrm>
        </p:spPr>
        <p:txBody>
          <a:bodyPr/>
          <a:lstStyle/>
          <a:p>
            <a:pPr eaLnBrk="1" hangingPunct="1">
              <a:lnSpc>
                <a:spcPct val="100000"/>
              </a:lnSpc>
              <a:buFont typeface="Arial" panose="020B0604020202020204" pitchFamily="34" charset="0"/>
              <a:buChar char="•"/>
              <a:defRPr/>
            </a:pPr>
            <a:endParaRPr lang="en-US" altLang="zh-CN" sz="2400" dirty="0" smtClean="0"/>
          </a:p>
          <a:p>
            <a:pPr marL="449263" indent="-268288" algn="just" eaLnBrk="1" hangingPunct="1">
              <a:lnSpc>
                <a:spcPct val="120000"/>
              </a:lnSpc>
              <a:buFont typeface="Arial" panose="020B0604020202020204" pitchFamily="34" charset="0"/>
              <a:buChar char="•"/>
              <a:defRPr/>
            </a:pPr>
            <a:r>
              <a:rPr lang="zh-CN" altLang="en-US" sz="2400" dirty="0" smtClean="0"/>
              <a:t>首先，你要从作业的题目中领会作业的要求。回想一下你读过的文献，看看是否有人已经表达过同样的观点。想想看题目中是否暗含一些假设。如果有，只要你能说明理由，你就可以表达自己不同的观点。</a:t>
            </a:r>
            <a:endParaRPr lang="en-US" altLang="zh-CN" sz="2400" dirty="0" smtClean="0"/>
          </a:p>
          <a:p>
            <a:pPr marL="449263" indent="-268288" algn="just" eaLnBrk="1" hangingPunct="1">
              <a:lnSpc>
                <a:spcPct val="120000"/>
              </a:lnSpc>
              <a:buNone/>
              <a:defRPr/>
            </a:pPr>
            <a:endParaRPr lang="en-US" altLang="zh-CN" sz="2400" dirty="0" smtClean="0"/>
          </a:p>
          <a:p>
            <a:pPr marL="449263" indent="-268288" algn="just" eaLnBrk="1" hangingPunct="1">
              <a:lnSpc>
                <a:spcPct val="120000"/>
              </a:lnSpc>
              <a:buFont typeface="Arial" panose="020B0604020202020204" pitchFamily="34" charset="0"/>
              <a:buChar char="•"/>
              <a:defRPr/>
            </a:pPr>
            <a:r>
              <a:rPr lang="zh-CN" altLang="en-US" sz="2400" dirty="0" smtClean="0"/>
              <a:t>想一想你会得出什么结论。你甚至可以在开始写其他部分之前，先写好这份作业的最后一句话。</a:t>
            </a:r>
            <a:endParaRPr lang="en-US" altLang="zh-CN" sz="2400" dirty="0" smtClean="0"/>
          </a:p>
          <a:p>
            <a:pPr algn="just" eaLnBrk="1" hangingPunct="1">
              <a:lnSpc>
                <a:spcPct val="100000"/>
              </a:lnSpc>
              <a:buNone/>
              <a:defRPr/>
            </a:pPr>
            <a:r>
              <a:rPr lang="zh-CN" altLang="en-US" sz="2400" dirty="0" smtClean="0"/>
              <a:t/>
            </a:r>
            <a:br>
              <a:rPr lang="zh-CN" altLang="en-US" sz="2400" dirty="0" smtClean="0"/>
            </a:br>
            <a:endParaRPr lang="zh-CN" altLang="en-US" sz="2400" dirty="0">
              <a:latin typeface="+mn-ea"/>
            </a:endParaRPr>
          </a:p>
        </p:txBody>
      </p:sp>
      <p:pic>
        <p:nvPicPr>
          <p:cNvPr id="7171"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4" name="图片 10" descr="MORE"/>
          <p:cNvPicPr>
            <a:picLocks noChangeAspect="1" noChangeArrowheads="1"/>
          </p:cNvPicPr>
          <p:nvPr/>
        </p:nvPicPr>
        <p:blipFill>
          <a:blip r:embed="rId7"/>
          <a:srcRect/>
          <a:stretch>
            <a:fillRect/>
          </a:stretch>
        </p:blipFill>
        <p:spPr bwMode="auto">
          <a:xfrm>
            <a:off x="7154607" y="5271175"/>
            <a:ext cx="912813" cy="228600"/>
          </a:xfrm>
          <a:prstGeom prst="rect">
            <a:avLst/>
          </a:prstGeom>
          <a:noFill/>
          <a:ln w="9525">
            <a:noFill/>
            <a:miter lim="800000"/>
            <a:headEnd/>
            <a:tailEnd/>
          </a:ln>
        </p:spPr>
      </p:pic>
      <p:pic>
        <p:nvPicPr>
          <p:cNvPr id="7177" name="图片 14">
            <a:hlinkClick r:id="rId8" action="ppaction://hlinksldjump"/>
          </p:cNvPr>
          <p:cNvPicPr>
            <a:picLocks noChangeAspect="1"/>
          </p:cNvPicPr>
          <p:nvPr/>
        </p:nvPicPr>
        <p:blipFill>
          <a:blip r:embed="rId9"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 name="内容占位符 2"/>
          <p:cNvSpPr>
            <a:spLocks noGrp="1"/>
          </p:cNvSpPr>
          <p:nvPr>
            <p:ph idx="1"/>
          </p:nvPr>
        </p:nvSpPr>
        <p:spPr>
          <a:xfrm>
            <a:off x="171450" y="658813"/>
            <a:ext cx="8791860" cy="6065837"/>
          </a:xfrm>
        </p:spPr>
        <p:txBody>
          <a:bodyPr/>
          <a:lstStyle/>
          <a:p>
            <a:pPr eaLnBrk="1" hangingPunct="1">
              <a:lnSpc>
                <a:spcPct val="100000"/>
              </a:lnSpc>
              <a:buFont typeface="Arial" panose="020B0604020202020204" pitchFamily="34" charset="0"/>
              <a:buChar char="•"/>
              <a:defRPr/>
            </a:pPr>
            <a:endParaRPr lang="en-US" altLang="zh-CN" sz="2400" dirty="0" smtClean="0">
              <a:latin typeface="+mn-ea"/>
            </a:endParaRPr>
          </a:p>
          <a:p>
            <a:pPr marL="449263" indent="-274638" algn="just" eaLnBrk="1" hangingPunct="1">
              <a:lnSpc>
                <a:spcPct val="110000"/>
              </a:lnSpc>
              <a:buFont typeface="Arial" panose="020B0604020202020204" pitchFamily="34" charset="0"/>
              <a:buChar char="•"/>
              <a:defRPr/>
            </a:pPr>
            <a:r>
              <a:rPr lang="zh-CN" altLang="en-US" sz="2400" dirty="0" smtClean="0">
                <a:latin typeface="+mn-ea"/>
              </a:rPr>
              <a:t>想一想开头的一段怎么写，然后再表达观点或者列举事实。</a:t>
            </a:r>
          </a:p>
          <a:p>
            <a:pPr marL="449263" indent="-274638" algn="just" eaLnBrk="1" hangingPunct="1">
              <a:lnSpc>
                <a:spcPct val="110000"/>
              </a:lnSpc>
              <a:buFont typeface="Arial" panose="020B0604020202020204" pitchFamily="34" charset="0"/>
              <a:buChar char="•"/>
              <a:defRPr/>
            </a:pPr>
            <a:r>
              <a:rPr lang="zh-CN" altLang="en-US" sz="2400" dirty="0" smtClean="0">
                <a:latin typeface="+mn-ea"/>
              </a:rPr>
              <a:t>悉数将不同意见一一包括。</a:t>
            </a:r>
          </a:p>
          <a:p>
            <a:pPr marL="449263" indent="-274638" algn="just" eaLnBrk="1" hangingPunct="1">
              <a:lnSpc>
                <a:spcPct val="110000"/>
              </a:lnSpc>
              <a:buFont typeface="Arial" panose="020B0604020202020204" pitchFamily="34" charset="0"/>
              <a:buChar char="•"/>
              <a:defRPr/>
            </a:pPr>
            <a:r>
              <a:rPr lang="zh-CN" altLang="en-US" sz="2400" dirty="0" smtClean="0">
                <a:latin typeface="+mn-ea"/>
              </a:rPr>
              <a:t>规划一下你的结论。你需要把先前写好的最后一句话修改一下吗？</a:t>
            </a:r>
          </a:p>
          <a:p>
            <a:pPr marL="449263" indent="-274638" algn="just" eaLnBrk="1" hangingPunct="1">
              <a:lnSpc>
                <a:spcPct val="110000"/>
              </a:lnSpc>
              <a:buFont typeface="Arial" panose="020B0604020202020204" pitchFamily="34" charset="0"/>
              <a:buChar char="•"/>
              <a:defRPr/>
            </a:pPr>
            <a:r>
              <a:rPr lang="zh-CN" altLang="en-US" sz="2400" dirty="0" smtClean="0">
                <a:latin typeface="+mn-ea"/>
              </a:rPr>
              <a:t>写好第一稿后，要读一读，改一改。但最重要的是，尽可能把自己的观点和结论表达清楚。</a:t>
            </a:r>
            <a:endParaRPr lang="en-US" altLang="zh-CN" sz="2400" dirty="0" smtClean="0">
              <a:latin typeface="+mn-ea"/>
            </a:endParaRPr>
          </a:p>
          <a:p>
            <a:pPr marL="1587" indent="0" algn="just" eaLnBrk="1" hangingPunct="1">
              <a:lnSpc>
                <a:spcPct val="110000"/>
              </a:lnSpc>
              <a:buNone/>
              <a:defRPr/>
            </a:pPr>
            <a:endParaRPr lang="zh-CN" altLang="en-US" sz="1400" dirty="0" smtClean="0">
              <a:latin typeface="+mn-ea"/>
            </a:endParaRPr>
          </a:p>
          <a:p>
            <a:pPr algn="just" eaLnBrk="1" hangingPunct="1">
              <a:lnSpc>
                <a:spcPct val="110000"/>
              </a:lnSpc>
              <a:buNone/>
              <a:defRPr/>
            </a:pPr>
            <a:r>
              <a:rPr lang="en-US" altLang="zh-CN" sz="1800" dirty="0" smtClean="0">
                <a:solidFill>
                  <a:srgbClr val="0070C0"/>
                </a:solidFill>
              </a:rPr>
              <a:t>11        </a:t>
            </a:r>
            <a:r>
              <a:rPr lang="zh-CN" altLang="en-US" sz="2400" dirty="0" smtClean="0">
                <a:latin typeface="+mn-ea"/>
              </a:rPr>
              <a:t>所有这些，说起来容易做起来难。你不仅要不断地思考学到了什么，也需要想想该如何学习。</a:t>
            </a:r>
            <a:endParaRPr lang="zh-CN" altLang="en-US" sz="2400" dirty="0">
              <a:latin typeface="+mn-ea"/>
            </a:endParaRPr>
          </a:p>
        </p:txBody>
      </p:sp>
      <p:pic>
        <p:nvPicPr>
          <p:cNvPr id="7171"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7172"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7173"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7177" name="图片 14">
            <a:hlinkClick r:id="rId7" action="ppaction://hlinksldjump"/>
          </p:cNvPr>
          <p:cNvPicPr>
            <a:picLocks noChangeAspect="1"/>
          </p:cNvPicPr>
          <p:nvPr/>
        </p:nvPicPr>
        <p:blipFill>
          <a:blip r:embed="rId8" cstate="print"/>
          <a:srcRect/>
          <a:stretch>
            <a:fillRect/>
          </a:stretch>
        </p:blipFill>
        <p:spPr bwMode="auto">
          <a:xfrm>
            <a:off x="8164556" y="6092825"/>
            <a:ext cx="744538"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剪去对角的矩形 5"/>
          <p:cNvSpPr/>
          <p:nvPr/>
        </p:nvSpPr>
        <p:spPr>
          <a:xfrm>
            <a:off x="381000" y="869950"/>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3" action="ppaction://hlinksldjump"/>
              </a:rPr>
              <a:t>uni</a:t>
            </a:r>
            <a:endParaRPr lang="zh-CN" altLang="en-US" sz="2800" noProof="1"/>
          </a:p>
        </p:txBody>
      </p:sp>
      <p:sp>
        <p:nvSpPr>
          <p:cNvPr id="7" name="剪去对角的矩形 6"/>
          <p:cNvSpPr/>
          <p:nvPr/>
        </p:nvSpPr>
        <p:spPr>
          <a:xfrm>
            <a:off x="376238" y="143986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4" action="ppaction://hlinksldjump"/>
              </a:rPr>
              <a:t>basically</a:t>
            </a:r>
            <a:endParaRPr lang="zh-CN" altLang="en-US" sz="2800" noProof="1"/>
          </a:p>
        </p:txBody>
      </p:sp>
      <p:sp>
        <p:nvSpPr>
          <p:cNvPr id="8" name="剪去对角的矩形 7"/>
          <p:cNvSpPr/>
          <p:nvPr/>
        </p:nvSpPr>
        <p:spPr>
          <a:xfrm>
            <a:off x="376238" y="20161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5" action="ppaction://hlinksldjump"/>
              </a:rPr>
              <a:t>improvement</a:t>
            </a:r>
            <a:endParaRPr lang="zh-CN" altLang="en-US" sz="2800" noProof="1"/>
          </a:p>
        </p:txBody>
      </p:sp>
      <p:sp>
        <p:nvSpPr>
          <p:cNvPr id="9" name="剪去对角的矩形 8"/>
          <p:cNvSpPr/>
          <p:nvPr/>
        </p:nvSpPr>
        <p:spPr>
          <a:xfrm>
            <a:off x="376238" y="2592388"/>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6" action="ppaction://hlinksldjump"/>
              </a:rPr>
              <a:t>lecturer</a:t>
            </a:r>
            <a:endParaRPr lang="zh-CN" altLang="en-US" sz="2800" noProof="1"/>
          </a:p>
        </p:txBody>
      </p:sp>
      <p:sp>
        <p:nvSpPr>
          <p:cNvPr id="10" name="剪去对角的矩形 9"/>
          <p:cNvSpPr/>
          <p:nvPr/>
        </p:nvSpPr>
        <p:spPr>
          <a:xfrm>
            <a:off x="376238" y="3168650"/>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7" action="ppaction://hlinksldjump"/>
              </a:rPr>
              <a:t>passion</a:t>
            </a:r>
            <a:endParaRPr lang="zh-CN" altLang="en-US" sz="2800" noProof="1"/>
          </a:p>
        </p:txBody>
      </p:sp>
      <p:sp>
        <p:nvSpPr>
          <p:cNvPr id="17" name="剪去对角的矩形 16"/>
          <p:cNvSpPr/>
          <p:nvPr/>
        </p:nvSpPr>
        <p:spPr>
          <a:xfrm>
            <a:off x="3252158" y="862013"/>
            <a:ext cx="2687578"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8" action="ppaction://hlinksldjump"/>
              </a:rPr>
              <a:t>effective</a:t>
            </a:r>
            <a:endParaRPr lang="zh-CN" altLang="en-US" sz="2800" noProof="1"/>
          </a:p>
        </p:txBody>
      </p:sp>
      <p:sp>
        <p:nvSpPr>
          <p:cNvPr id="18" name="剪去对角的矩形 17"/>
          <p:cNvSpPr/>
          <p:nvPr/>
        </p:nvSpPr>
        <p:spPr>
          <a:xfrm>
            <a:off x="3247396" y="1431925"/>
            <a:ext cx="2687578"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9" action="ppaction://hlinksldjump"/>
              </a:rPr>
              <a:t>problem-solving</a:t>
            </a:r>
            <a:endParaRPr lang="zh-CN" altLang="en-US" sz="2800" noProof="1"/>
          </a:p>
        </p:txBody>
      </p:sp>
      <p:sp>
        <p:nvSpPr>
          <p:cNvPr id="19" name="剪去对角的矩形 18"/>
          <p:cNvSpPr/>
          <p:nvPr/>
        </p:nvSpPr>
        <p:spPr>
          <a:xfrm>
            <a:off x="3247396" y="2008188"/>
            <a:ext cx="2687578"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0" action="ppaction://hlinksldjump"/>
              </a:rPr>
              <a:t>scaffolding</a:t>
            </a:r>
            <a:endParaRPr lang="zh-CN" altLang="en-US" sz="2800" noProof="1"/>
          </a:p>
        </p:txBody>
      </p:sp>
      <p:sp>
        <p:nvSpPr>
          <p:cNvPr id="20" name="剪去对角的矩形 19"/>
          <p:cNvSpPr/>
          <p:nvPr/>
        </p:nvSpPr>
        <p:spPr>
          <a:xfrm>
            <a:off x="3247396" y="2584450"/>
            <a:ext cx="2687578"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1" action="ppaction://hlinksldjump"/>
              </a:rPr>
              <a:t>resource</a:t>
            </a:r>
            <a:endParaRPr lang="zh-CN" altLang="en-US" sz="2800" noProof="1"/>
          </a:p>
        </p:txBody>
      </p:sp>
      <p:sp>
        <p:nvSpPr>
          <p:cNvPr id="21" name="剪去对角的矩形 20"/>
          <p:cNvSpPr/>
          <p:nvPr/>
        </p:nvSpPr>
        <p:spPr>
          <a:xfrm>
            <a:off x="3247396" y="3159125"/>
            <a:ext cx="2687578"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2" action="ppaction://hlinksldjump"/>
              </a:rPr>
              <a:t>overall</a:t>
            </a:r>
            <a:endParaRPr lang="zh-CN" altLang="en-US" sz="2800" noProof="1"/>
          </a:p>
        </p:txBody>
      </p:sp>
      <p:sp>
        <p:nvSpPr>
          <p:cNvPr id="22" name="剪去对角的矩形 21"/>
          <p:cNvSpPr/>
          <p:nvPr/>
        </p:nvSpPr>
        <p:spPr>
          <a:xfrm>
            <a:off x="6318250" y="86201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3" action="ppaction://hlinksldjump"/>
              </a:rPr>
              <a:t>assignment</a:t>
            </a:r>
            <a:endParaRPr lang="zh-CN" altLang="en-US" sz="2800" noProof="1"/>
          </a:p>
        </p:txBody>
      </p:sp>
      <p:sp>
        <p:nvSpPr>
          <p:cNvPr id="23" name="剪去对角的矩形 22"/>
          <p:cNvSpPr/>
          <p:nvPr/>
        </p:nvSpPr>
        <p:spPr>
          <a:xfrm>
            <a:off x="6311900" y="14319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4" action="ppaction://hlinksldjump"/>
              </a:rPr>
              <a:t>essential</a:t>
            </a:r>
            <a:endParaRPr lang="zh-CN" altLang="en-US" sz="2800" noProof="1"/>
          </a:p>
        </p:txBody>
      </p:sp>
      <p:sp>
        <p:nvSpPr>
          <p:cNvPr id="24" name="剪去对角的矩形 23"/>
          <p:cNvSpPr/>
          <p:nvPr/>
        </p:nvSpPr>
        <p:spPr>
          <a:xfrm>
            <a:off x="6311900" y="2008188"/>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5" action="ppaction://hlinksldjump"/>
              </a:rPr>
              <a:t>built-in</a:t>
            </a:r>
            <a:endParaRPr lang="zh-CN" altLang="en-US" sz="2800" noProof="1"/>
          </a:p>
        </p:txBody>
      </p:sp>
      <p:sp>
        <p:nvSpPr>
          <p:cNvPr id="25" name="剪去对角的矩形 24"/>
          <p:cNvSpPr/>
          <p:nvPr/>
        </p:nvSpPr>
        <p:spPr>
          <a:xfrm>
            <a:off x="6311900" y="2584450"/>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6" action="ppaction://hlinksldjump"/>
              </a:rPr>
              <a:t>revise</a:t>
            </a:r>
            <a:endParaRPr lang="zh-CN" altLang="en-US" sz="2800" noProof="1"/>
          </a:p>
        </p:txBody>
      </p:sp>
      <p:sp>
        <p:nvSpPr>
          <p:cNvPr id="26" name="剪去对角的矩形 25"/>
          <p:cNvSpPr/>
          <p:nvPr/>
        </p:nvSpPr>
        <p:spPr>
          <a:xfrm>
            <a:off x="6311900" y="31591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7" action="ppaction://hlinksldjump"/>
              </a:rPr>
              <a:t>edit</a:t>
            </a:r>
            <a:endParaRPr lang="zh-CN" altLang="en-US" sz="2800" noProof="1"/>
          </a:p>
        </p:txBody>
      </p:sp>
      <p:sp>
        <p:nvSpPr>
          <p:cNvPr id="28" name="剪去对角的矩形 27"/>
          <p:cNvSpPr/>
          <p:nvPr/>
        </p:nvSpPr>
        <p:spPr>
          <a:xfrm>
            <a:off x="381000" y="371951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8" action="ppaction://hlinksldjump"/>
              </a:rPr>
              <a:t>context</a:t>
            </a:r>
            <a:endParaRPr lang="zh-CN" altLang="en-US" sz="2800" noProof="1"/>
          </a:p>
        </p:txBody>
      </p:sp>
      <p:sp>
        <p:nvSpPr>
          <p:cNvPr id="29" name="剪去对角的矩形 28"/>
          <p:cNvSpPr/>
          <p:nvPr/>
        </p:nvSpPr>
        <p:spPr>
          <a:xfrm>
            <a:off x="376238" y="4289425"/>
            <a:ext cx="2428875"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9" action="ppaction://hlinksldjump"/>
              </a:rPr>
              <a:t>handout</a:t>
            </a:r>
            <a:endParaRPr lang="zh-CN" altLang="en-US" sz="2800" noProof="1"/>
          </a:p>
        </p:txBody>
      </p:sp>
      <p:sp>
        <p:nvSpPr>
          <p:cNvPr id="30" name="剪去对角的矩形 29"/>
          <p:cNvSpPr/>
          <p:nvPr/>
        </p:nvSpPr>
        <p:spPr>
          <a:xfrm>
            <a:off x="376238" y="4864100"/>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0" action="ppaction://hlinksldjump"/>
              </a:rPr>
              <a:t>engage</a:t>
            </a:r>
            <a:endParaRPr lang="zh-CN" altLang="en-US" sz="2800" noProof="1"/>
          </a:p>
        </p:txBody>
      </p:sp>
      <p:sp>
        <p:nvSpPr>
          <p:cNvPr id="31" name="剪去对角的矩形 30"/>
          <p:cNvSpPr/>
          <p:nvPr/>
        </p:nvSpPr>
        <p:spPr>
          <a:xfrm>
            <a:off x="376238" y="5440363"/>
            <a:ext cx="2428875"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1" action="ppaction://hlinksldjump"/>
              </a:rPr>
              <a:t>critical</a:t>
            </a:r>
            <a:endParaRPr lang="zh-CN" altLang="en-US" sz="2800" noProof="1"/>
          </a:p>
        </p:txBody>
      </p:sp>
      <p:sp>
        <p:nvSpPr>
          <p:cNvPr id="32" name="剪去对角的矩形 31"/>
          <p:cNvSpPr/>
          <p:nvPr/>
        </p:nvSpPr>
        <p:spPr>
          <a:xfrm>
            <a:off x="376238" y="6016625"/>
            <a:ext cx="2428875"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2" action="ppaction://hlinksldjump"/>
              </a:rPr>
              <a:t>query</a:t>
            </a:r>
            <a:endParaRPr lang="zh-CN" altLang="en-US" sz="2800" noProof="1"/>
          </a:p>
        </p:txBody>
      </p:sp>
      <p:sp>
        <p:nvSpPr>
          <p:cNvPr id="33" name="剪去对角的矩形 32"/>
          <p:cNvSpPr/>
          <p:nvPr/>
        </p:nvSpPr>
        <p:spPr>
          <a:xfrm>
            <a:off x="3252158" y="3711575"/>
            <a:ext cx="2687578"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3" action="ppaction://hlinksldjump"/>
              </a:rPr>
              <a:t>online</a:t>
            </a:r>
            <a:endParaRPr lang="zh-CN" altLang="en-US" sz="2800" noProof="1"/>
          </a:p>
        </p:txBody>
      </p:sp>
      <p:sp>
        <p:nvSpPr>
          <p:cNvPr id="34" name="剪去对角的矩形 33"/>
          <p:cNvSpPr/>
          <p:nvPr/>
        </p:nvSpPr>
        <p:spPr>
          <a:xfrm>
            <a:off x="3247396" y="4279900"/>
            <a:ext cx="2687578"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4" action="ppaction://hlinksldjump"/>
              </a:rPr>
              <a:t>encyclopedia</a:t>
            </a:r>
            <a:endParaRPr lang="zh-CN" altLang="en-US" sz="2800" noProof="1"/>
          </a:p>
        </p:txBody>
      </p:sp>
      <p:sp>
        <p:nvSpPr>
          <p:cNvPr id="35" name="剪去对角的矩形 34"/>
          <p:cNvSpPr/>
          <p:nvPr/>
        </p:nvSpPr>
        <p:spPr>
          <a:xfrm>
            <a:off x="3247396" y="4856163"/>
            <a:ext cx="2687578"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5" action="ppaction://hlinksldjump"/>
              </a:rPr>
              <a:t>journalism</a:t>
            </a:r>
            <a:endParaRPr lang="zh-CN" altLang="en-US" sz="2800" noProof="1"/>
          </a:p>
        </p:txBody>
      </p:sp>
      <p:sp>
        <p:nvSpPr>
          <p:cNvPr id="36" name="剪去对角的矩形 35"/>
          <p:cNvSpPr/>
          <p:nvPr/>
        </p:nvSpPr>
        <p:spPr>
          <a:xfrm>
            <a:off x="3247396" y="5432425"/>
            <a:ext cx="2687578"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6" action="ppaction://hlinksldjump"/>
              </a:rPr>
              <a:t>specialized</a:t>
            </a:r>
            <a:endParaRPr lang="zh-CN" altLang="en-US" sz="2800" noProof="1"/>
          </a:p>
        </p:txBody>
      </p:sp>
      <p:sp>
        <p:nvSpPr>
          <p:cNvPr id="37" name="剪去对角的矩形 36"/>
          <p:cNvSpPr/>
          <p:nvPr/>
        </p:nvSpPr>
        <p:spPr>
          <a:xfrm>
            <a:off x="3247396" y="6008688"/>
            <a:ext cx="2687578"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27" action="ppaction://hlinksldjump"/>
              </a:rPr>
              <a:t>slightly</a:t>
            </a:r>
            <a:endParaRPr lang="zh-CN" altLang="en-US" sz="2800" noProof="1"/>
          </a:p>
        </p:txBody>
      </p:sp>
      <p:sp>
        <p:nvSpPr>
          <p:cNvPr id="8225"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38" name="图片 6" descr="Home">
            <a:hlinkClick r:id="rId28" action="ppaction://hlinksldjump"/>
          </p:cNvPr>
          <p:cNvPicPr>
            <a:picLocks noChangeAspect="1" noChangeArrowheads="1"/>
          </p:cNvPicPr>
          <p:nvPr/>
        </p:nvPicPr>
        <p:blipFill>
          <a:blip r:embed="rId29"/>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剪去对角的矩形 5"/>
          <p:cNvSpPr/>
          <p:nvPr/>
        </p:nvSpPr>
        <p:spPr>
          <a:xfrm>
            <a:off x="250825" y="863600"/>
            <a:ext cx="4189413"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3" action="ppaction://hlinksldjump"/>
              </a:rPr>
              <a:t>well done</a:t>
            </a:r>
            <a:endParaRPr lang="zh-CN" altLang="en-US" sz="2800" noProof="1"/>
          </a:p>
        </p:txBody>
      </p:sp>
      <p:sp>
        <p:nvSpPr>
          <p:cNvPr id="7" name="剪去对角的矩形 6"/>
          <p:cNvSpPr/>
          <p:nvPr/>
        </p:nvSpPr>
        <p:spPr>
          <a:xfrm>
            <a:off x="242888" y="1433513"/>
            <a:ext cx="4192587"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4" action="ppaction://hlinksldjump"/>
              </a:rPr>
              <a:t>be faced with / by sth.</a:t>
            </a:r>
            <a:endParaRPr lang="zh-CN" altLang="en-US" sz="2800" noProof="1"/>
          </a:p>
        </p:txBody>
      </p:sp>
      <p:sp>
        <p:nvSpPr>
          <p:cNvPr id="8" name="剪去对角的矩形 7"/>
          <p:cNvSpPr/>
          <p:nvPr/>
        </p:nvSpPr>
        <p:spPr>
          <a:xfrm>
            <a:off x="242888" y="2008188"/>
            <a:ext cx="4192587"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5" action="ppaction://hlinksldjump"/>
              </a:rPr>
              <a:t>believe it or not</a:t>
            </a:r>
            <a:endParaRPr lang="zh-CN" altLang="en-US" sz="2800" noProof="1"/>
          </a:p>
        </p:txBody>
      </p:sp>
      <p:sp>
        <p:nvSpPr>
          <p:cNvPr id="9" name="剪去对角的矩形 8"/>
          <p:cNvSpPr/>
          <p:nvPr/>
        </p:nvSpPr>
        <p:spPr>
          <a:xfrm>
            <a:off x="242888" y="2584450"/>
            <a:ext cx="4192587"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6" action="ppaction://hlinksldjump"/>
              </a:rPr>
              <a:t>follow up (with)</a:t>
            </a:r>
            <a:endParaRPr lang="zh-CN" altLang="en-US" sz="2800" noProof="1"/>
          </a:p>
        </p:txBody>
      </p:sp>
      <p:sp>
        <p:nvSpPr>
          <p:cNvPr id="10" name="剪去对角的矩形 9"/>
          <p:cNvSpPr/>
          <p:nvPr/>
        </p:nvSpPr>
        <p:spPr>
          <a:xfrm>
            <a:off x="242888" y="3160713"/>
            <a:ext cx="4192587"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7" action="ppaction://hlinksldjump"/>
              </a:rPr>
              <a:t>think over</a:t>
            </a:r>
            <a:endParaRPr lang="zh-CN" altLang="en-US" sz="2800" noProof="1"/>
          </a:p>
        </p:txBody>
      </p:sp>
      <p:sp>
        <p:nvSpPr>
          <p:cNvPr id="17" name="剪去对角的矩形 16"/>
          <p:cNvSpPr/>
          <p:nvPr/>
        </p:nvSpPr>
        <p:spPr>
          <a:xfrm>
            <a:off x="4722813" y="3152087"/>
            <a:ext cx="4189412"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8" action="ppaction://hlinksldjump"/>
              </a:rPr>
              <a:t>above all</a:t>
            </a:r>
            <a:endParaRPr lang="zh-CN" altLang="en-US" sz="2800" noProof="1"/>
          </a:p>
        </p:txBody>
      </p:sp>
      <p:sp>
        <p:nvSpPr>
          <p:cNvPr id="18" name="剪去对角的矩形 17"/>
          <p:cNvSpPr/>
          <p:nvPr/>
        </p:nvSpPr>
        <p:spPr>
          <a:xfrm>
            <a:off x="4718050" y="3711575"/>
            <a:ext cx="4189413"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altLang="zh-CN" sz="2800" noProof="1" smtClean="0">
                <a:hlinkClick r:id="rId9" action="ppaction://hlinksldjump"/>
              </a:rPr>
              <a:t>easier said than done</a:t>
            </a:r>
            <a:endParaRPr lang="zh-CN" altLang="en-US" sz="2800" noProof="1"/>
          </a:p>
        </p:txBody>
      </p:sp>
      <p:sp>
        <p:nvSpPr>
          <p:cNvPr id="28" name="剪去对角的矩形 27"/>
          <p:cNvSpPr/>
          <p:nvPr/>
        </p:nvSpPr>
        <p:spPr>
          <a:xfrm>
            <a:off x="250825" y="3711575"/>
            <a:ext cx="4189413"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0" action="ppaction://hlinksldjump"/>
              </a:rPr>
              <a:t>go through</a:t>
            </a:r>
            <a:endParaRPr lang="zh-CN" altLang="en-US" sz="2800" noProof="1"/>
          </a:p>
        </p:txBody>
      </p:sp>
      <p:sp>
        <p:nvSpPr>
          <p:cNvPr id="29" name="剪去对角的矩形 28"/>
          <p:cNvSpPr/>
          <p:nvPr/>
        </p:nvSpPr>
        <p:spPr>
          <a:xfrm>
            <a:off x="4711371" y="863600"/>
            <a:ext cx="4192587"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1" action="ppaction://hlinksldjump"/>
              </a:rPr>
              <a:t>build up</a:t>
            </a:r>
            <a:endParaRPr lang="zh-CN" altLang="en-US" sz="2800" noProof="1"/>
          </a:p>
        </p:txBody>
      </p:sp>
      <p:sp>
        <p:nvSpPr>
          <p:cNvPr id="30" name="剪去对角的矩形 29"/>
          <p:cNvSpPr/>
          <p:nvPr/>
        </p:nvSpPr>
        <p:spPr>
          <a:xfrm>
            <a:off x="4711371" y="1433513"/>
            <a:ext cx="4192587" cy="395288"/>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2" action="ppaction://hlinksldjump"/>
              </a:rPr>
              <a:t>try out</a:t>
            </a:r>
            <a:endParaRPr lang="zh-CN" altLang="en-US" sz="2800" noProof="1"/>
          </a:p>
        </p:txBody>
      </p:sp>
      <p:sp>
        <p:nvSpPr>
          <p:cNvPr id="31" name="剪去对角的矩形 30"/>
          <p:cNvSpPr/>
          <p:nvPr/>
        </p:nvSpPr>
        <p:spPr>
          <a:xfrm>
            <a:off x="4711371" y="2009327"/>
            <a:ext cx="4192587" cy="395287"/>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3" action="ppaction://hlinksldjump"/>
              </a:rPr>
              <a:t>get the picture</a:t>
            </a:r>
            <a:endParaRPr lang="zh-CN" altLang="en-US" sz="2800" noProof="1"/>
          </a:p>
        </p:txBody>
      </p:sp>
      <p:sp>
        <p:nvSpPr>
          <p:cNvPr id="32" name="剪去对角的矩形 31"/>
          <p:cNvSpPr/>
          <p:nvPr/>
        </p:nvSpPr>
        <p:spPr>
          <a:xfrm>
            <a:off x="4711371" y="2584002"/>
            <a:ext cx="4192587" cy="393700"/>
          </a:xfrm>
          <a:prstGeom prst="snip2DiagRect">
            <a:avLst/>
          </a:prstGeom>
          <a:ln>
            <a:solidFill>
              <a:srgbClr val="88C5A3"/>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dirty="0" smtClean="0">
                <a:hlinkClick r:id="rId14" action="ppaction://hlinksldjump"/>
              </a:rPr>
              <a:t>make sure</a:t>
            </a:r>
            <a:endParaRPr lang="zh-CN" altLang="en-US" sz="2800" noProof="1"/>
          </a:p>
        </p:txBody>
      </p:sp>
      <p:pic>
        <p:nvPicPr>
          <p:cNvPr id="9239" name="图片 10" descr="Back">
            <a:hlinkClick r:id="" action="ppaction://hlinkshowjump?jump=previousslide"/>
          </p:cNvPr>
          <p:cNvPicPr>
            <a:picLocks noChangeAspect="1" noChangeArrowheads="1"/>
          </p:cNvPicPr>
          <p:nvPr/>
        </p:nvPicPr>
        <p:blipFill>
          <a:blip r:embed="rId15"/>
          <a:srcRect/>
          <a:stretch>
            <a:fillRect/>
          </a:stretch>
        </p:blipFill>
        <p:spPr bwMode="auto">
          <a:xfrm>
            <a:off x="7656513" y="47625"/>
            <a:ext cx="558800" cy="393700"/>
          </a:xfrm>
          <a:prstGeom prst="rect">
            <a:avLst/>
          </a:prstGeom>
          <a:noFill/>
          <a:ln w="9525">
            <a:noFill/>
            <a:miter lim="800000"/>
            <a:headEnd/>
            <a:tailEnd/>
          </a:ln>
        </p:spPr>
      </p:pic>
      <p:sp>
        <p:nvSpPr>
          <p:cNvPr id="9240"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9" name="图片 6" descr="Home">
            <a:hlinkClick r:id="rId16" action="ppaction://hlinksldjump"/>
          </p:cNvPr>
          <p:cNvPicPr>
            <a:picLocks noChangeAspect="1" noChangeArrowheads="1"/>
          </p:cNvPicPr>
          <p:nvPr/>
        </p:nvPicPr>
        <p:blipFill>
          <a:blip r:embed="rId17"/>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内容占位符 2"/>
          <p:cNvSpPr>
            <a:spLocks noGrp="1"/>
          </p:cNvSpPr>
          <p:nvPr>
            <p:ph idx="1"/>
          </p:nvPr>
        </p:nvSpPr>
        <p:spPr>
          <a:xfrm>
            <a:off x="184150" y="627063"/>
            <a:ext cx="8834438" cy="6065837"/>
          </a:xfrm>
        </p:spPr>
        <p:txBody>
          <a:bodyPr/>
          <a:lstStyle/>
          <a:p>
            <a:pPr>
              <a:buNone/>
            </a:pPr>
            <a:r>
              <a:rPr lang="en-US" sz="3200" b="1" dirty="0" smtClean="0"/>
              <a:t>uni </a:t>
            </a:r>
            <a:r>
              <a:rPr lang="en-US" sz="3200" dirty="0" smtClean="0"/>
              <a:t> </a:t>
            </a:r>
            <a:r>
              <a:rPr lang="en-US" dirty="0" smtClean="0"/>
              <a:t>                   </a:t>
            </a:r>
            <a:r>
              <a:rPr lang="en-US" i="1" dirty="0" smtClean="0">
                <a:solidFill>
                  <a:srgbClr val="C00000"/>
                </a:solidFill>
              </a:rPr>
              <a:t>n. </a:t>
            </a:r>
            <a:r>
              <a:rPr lang="en-US" dirty="0" smtClean="0">
                <a:solidFill>
                  <a:srgbClr val="C00000"/>
                </a:solidFill>
              </a:rPr>
              <a:t>[C] </a:t>
            </a:r>
            <a:r>
              <a:rPr lang="en-US" dirty="0" smtClean="0"/>
              <a:t>(</a:t>
            </a:r>
            <a:r>
              <a:rPr lang="en-US" i="1" dirty="0" err="1" smtClean="0"/>
              <a:t>BrE</a:t>
            </a:r>
            <a:r>
              <a:rPr lang="en-US" dirty="0" smtClean="0"/>
              <a:t>) (</a:t>
            </a:r>
            <a:r>
              <a:rPr lang="en-US" i="1" dirty="0" smtClean="0"/>
              <a:t>spoken</a:t>
            </a:r>
            <a:r>
              <a:rPr lang="en-US" dirty="0" smtClean="0"/>
              <a:t>) university </a:t>
            </a:r>
            <a:r>
              <a:rPr lang="zh-CN" altLang="en-US" sz="2400" dirty="0" smtClean="0">
                <a:solidFill>
                  <a:srgbClr val="0070C0"/>
                </a:solidFill>
              </a:rPr>
              <a:t>大学</a:t>
            </a:r>
            <a:endParaRPr lang="en-US" dirty="0" smtClean="0">
              <a:solidFill>
                <a:srgbClr val="0070C0"/>
              </a:solidFill>
            </a:endParaRPr>
          </a:p>
          <a:p>
            <a:pPr>
              <a:lnSpc>
                <a:spcPct val="100000"/>
              </a:lnSpc>
              <a:buNone/>
            </a:pPr>
            <a:r>
              <a:rPr lang="en-US" altLang="zh-CN" i="1" dirty="0" smtClean="0"/>
              <a:t>e.g. </a:t>
            </a:r>
          </a:p>
          <a:p>
            <a:pPr marL="515937" indent="-514350">
              <a:lnSpc>
                <a:spcPct val="100000"/>
              </a:lnSpc>
              <a:buFont typeface="+mj-lt"/>
              <a:buAutoNum type="arabicPeriod"/>
            </a:pPr>
            <a:r>
              <a:rPr lang="en-US" altLang="zh-CN" dirty="0" smtClean="0"/>
              <a:t>What are you studying at uni, John?  </a:t>
            </a:r>
          </a:p>
          <a:p>
            <a:pPr>
              <a:lnSpc>
                <a:spcPct val="100000"/>
              </a:lnSpc>
              <a:buNone/>
            </a:pPr>
            <a:r>
              <a:rPr lang="zh-CN" altLang="en-US" sz="2400" dirty="0" smtClean="0">
                <a:solidFill>
                  <a:srgbClr val="0070C0"/>
                </a:solidFill>
              </a:rPr>
              <a:t>        约翰，你</a:t>
            </a:r>
            <a:r>
              <a:rPr lang="zh-CN" altLang="en-US" sz="2400" dirty="0" smtClean="0">
                <a:solidFill>
                  <a:srgbClr val="0070C0"/>
                </a:solidFill>
              </a:rPr>
              <a:t>在大学学什么专业呢</a:t>
            </a:r>
            <a:r>
              <a:rPr lang="en-US" altLang="zh-CN" sz="2400" dirty="0" smtClean="0">
                <a:solidFill>
                  <a:srgbClr val="0070C0"/>
                </a:solidFill>
              </a:rPr>
              <a:t>?</a:t>
            </a:r>
          </a:p>
          <a:p>
            <a:pPr marL="515937" indent="-514350" algn="just">
              <a:lnSpc>
                <a:spcPct val="100000"/>
              </a:lnSpc>
              <a:buFont typeface="+mj-lt"/>
              <a:buAutoNum type="arabicPeriod" startAt="2"/>
            </a:pPr>
            <a:r>
              <a:rPr lang="en-US" altLang="zh-CN" dirty="0" smtClean="0"/>
              <a:t>I was honest in the meeting and sincere about it being my first major project since leaving uni. </a:t>
            </a:r>
          </a:p>
          <a:p>
            <a:pPr hangingPunct="1">
              <a:lnSpc>
                <a:spcPct val="100000"/>
              </a:lnSpc>
              <a:buNone/>
            </a:pPr>
            <a:r>
              <a:rPr lang="zh-CN" altLang="en-US" sz="2400" dirty="0" smtClean="0">
                <a:solidFill>
                  <a:srgbClr val="0070C0"/>
                </a:solidFill>
              </a:rPr>
              <a:t>       我在</a:t>
            </a:r>
            <a:r>
              <a:rPr lang="zh-CN" altLang="en-US" sz="2400" dirty="0">
                <a:solidFill>
                  <a:srgbClr val="0070C0"/>
                </a:solidFill>
              </a:rPr>
              <a:t>会上坦率真诚地</a:t>
            </a:r>
            <a:r>
              <a:rPr lang="zh-CN" altLang="en-US" sz="2400" dirty="0" smtClean="0">
                <a:solidFill>
                  <a:srgbClr val="0070C0"/>
                </a:solidFill>
              </a:rPr>
              <a:t>承认这是我大学毕业后的第一个重大项</a:t>
            </a:r>
            <a:endParaRPr lang="en-US" altLang="zh-CN" sz="2400" dirty="0" smtClean="0">
              <a:solidFill>
                <a:srgbClr val="0070C0"/>
              </a:solidFill>
            </a:endParaRPr>
          </a:p>
          <a:p>
            <a:pPr hangingPunct="1">
              <a:lnSpc>
                <a:spcPct val="100000"/>
              </a:lnSpc>
              <a:buNone/>
            </a:pPr>
            <a:r>
              <a:rPr lang="en-US" altLang="zh-CN" sz="2400" dirty="0">
                <a:solidFill>
                  <a:srgbClr val="0070C0"/>
                </a:solidFill>
              </a:rPr>
              <a:t> </a:t>
            </a:r>
            <a:r>
              <a:rPr lang="en-US" altLang="zh-CN" sz="2400" dirty="0" smtClean="0">
                <a:solidFill>
                  <a:srgbClr val="0070C0"/>
                </a:solidFill>
              </a:rPr>
              <a:t>      </a:t>
            </a:r>
            <a:r>
              <a:rPr lang="zh-CN" altLang="en-US" sz="2400" dirty="0" smtClean="0">
                <a:solidFill>
                  <a:srgbClr val="0070C0"/>
                </a:solidFill>
              </a:rPr>
              <a:t>目。</a:t>
            </a:r>
            <a:endParaRPr lang="en-US" altLang="zh-CN" dirty="0" smtClean="0">
              <a:solidFill>
                <a:srgbClr val="0070C0"/>
              </a:solidFill>
            </a:endParaRP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3" action="ppaction://hlinksldjump"/>
          </p:cNvPr>
          <p:cNvPicPr>
            <a:picLocks noChangeAspect="1"/>
          </p:cNvPicPr>
          <p:nvPr/>
        </p:nvPicPr>
        <p:blipFill>
          <a:blip r:embed="rId4"/>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5"/>
          <a:srcRect/>
          <a:stretch>
            <a:fillRect/>
          </a:stretch>
        </p:blipFill>
        <p:spPr bwMode="auto">
          <a:xfrm>
            <a:off x="7163242" y="6272904"/>
            <a:ext cx="474663" cy="225425"/>
          </a:xfrm>
          <a:prstGeom prst="rect">
            <a:avLst/>
          </a:prstGeom>
          <a:noFill/>
          <a:ln w="9525">
            <a:noFill/>
            <a:miter lim="800000"/>
            <a:headEnd/>
            <a:tailEnd/>
          </a:ln>
        </p:spPr>
      </p:pic>
      <p:pic>
        <p:nvPicPr>
          <p:cNvPr id="57345" name="Picture 1" descr="C:\Users\zhao\AppData\Roaming\Tencent\Users\27957503\QQ\WinTemp\RichOle\LVHC1O6%MP`FTZ~)`LP{BXH.png"/>
          <p:cNvPicPr>
            <a:picLocks noChangeAspect="1" noChangeArrowheads="1"/>
          </p:cNvPicPr>
          <p:nvPr/>
        </p:nvPicPr>
        <p:blipFill>
          <a:blip r:embed="rId6"/>
          <a:srcRect/>
          <a:stretch>
            <a:fillRect/>
          </a:stretch>
        </p:blipFill>
        <p:spPr bwMode="auto">
          <a:xfrm>
            <a:off x="1286980" y="769410"/>
            <a:ext cx="876300" cy="308328"/>
          </a:xfrm>
          <a:prstGeom prst="rect">
            <a:avLst/>
          </a:prstGeom>
          <a:noFill/>
        </p:spPr>
      </p:pic>
      <p:pic>
        <p:nvPicPr>
          <p:cNvPr id="8" name="图片 5" descr="Back">
            <a:hlinkClick r:id="rId7" action="ppaction://hlinksldjump"/>
          </p:cNvPr>
          <p:cNvPicPr>
            <a:picLocks noChangeAspect="1" noChangeArrowheads="1"/>
          </p:cNvPicPr>
          <p:nvPr/>
        </p:nvPicPr>
        <p:blipFill>
          <a:blip r:embed="rId8"/>
          <a:srcRect/>
          <a:stretch>
            <a:fillRect/>
          </a:stretch>
        </p:blipFill>
        <p:spPr bwMode="auto">
          <a:xfrm>
            <a:off x="7656513" y="47625"/>
            <a:ext cx="558800" cy="393700"/>
          </a:xfrm>
          <a:prstGeom prst="rect">
            <a:avLst/>
          </a:prstGeom>
          <a:noFill/>
          <a:ln w="9525">
            <a:noFill/>
            <a:miter lim="800000"/>
            <a:headEnd/>
            <a:tailEnd/>
          </a:ln>
        </p:spPr>
      </p:pic>
      <p:pic>
        <p:nvPicPr>
          <p:cNvPr id="9" name="图片 6" descr="Home">
            <a:hlinkClick r:id="rId9" action="ppaction://hlinksldjump"/>
          </p:cNvPr>
          <p:cNvPicPr>
            <a:picLocks noChangeAspect="1" noChangeArrowheads="1"/>
          </p:cNvPicPr>
          <p:nvPr/>
        </p:nvPicPr>
        <p:blipFill>
          <a:blip r:embed="rId10"/>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basically </a:t>
            </a:r>
            <a:r>
              <a:rPr lang="en-US" dirty="0" smtClean="0"/>
              <a:t>                    </a:t>
            </a:r>
            <a:r>
              <a:rPr lang="en-US" i="1" dirty="0" err="1" smtClean="0">
                <a:solidFill>
                  <a:srgbClr val="C00000"/>
                </a:solidFill>
              </a:rPr>
              <a:t>ad.</a:t>
            </a:r>
            <a:r>
              <a:rPr lang="en-US" i="1" dirty="0" smtClean="0"/>
              <a:t> </a:t>
            </a:r>
            <a:r>
              <a:rPr lang="en-US" dirty="0" smtClean="0"/>
              <a:t>used for saying that you are talking about the most important aspects of </a:t>
            </a:r>
            <a:r>
              <a:rPr lang="en-US" dirty="0" err="1" smtClean="0"/>
              <a:t>s</a:t>
            </a:r>
            <a:r>
              <a:rPr lang="en-US" altLang="zh-CN" dirty="0" err="1" smtClean="0"/>
              <a:t>th</a:t>
            </a:r>
            <a:r>
              <a:rPr lang="en-US" altLang="zh-CN" dirty="0" smtClean="0"/>
              <a:t>.</a:t>
            </a:r>
            <a:r>
              <a:rPr lang="en-US" dirty="0" smtClean="0"/>
              <a:t> and not mentioning the specific details </a:t>
            </a:r>
            <a:r>
              <a:rPr lang="zh-CN" altLang="en-US" sz="2400" dirty="0" smtClean="0">
                <a:solidFill>
                  <a:srgbClr val="0070C0"/>
                </a:solidFill>
              </a:rPr>
              <a:t>大体上；基本上；总体上说</a:t>
            </a:r>
            <a:endParaRPr lang="zh-CN" altLang="en-US" dirty="0" smtClean="0">
              <a:solidFill>
                <a:srgbClr val="0070C0"/>
              </a:solidFill>
              <a:latin typeface="+mn-ea"/>
            </a:endParaRPr>
          </a:p>
          <a:p>
            <a:pPr algn="just" eaLnBrk="1" hangingPunct="1">
              <a:lnSpc>
                <a:spcPct val="100000"/>
              </a:lnSpc>
              <a:buNone/>
              <a:defRPr/>
            </a:pPr>
            <a:r>
              <a:rPr lang="en-US" altLang="zh-CN" i="1" dirty="0" smtClean="0"/>
              <a:t>e.g.</a:t>
            </a:r>
          </a:p>
          <a:p>
            <a:pPr marL="515937" indent="-514350" algn="just" eaLnBrk="1" hangingPunct="1">
              <a:lnSpc>
                <a:spcPct val="100000"/>
              </a:lnSpc>
              <a:buFont typeface="+mj-lt"/>
              <a:buAutoNum type="arabicPeriod"/>
              <a:defRPr/>
            </a:pPr>
            <a:r>
              <a:rPr lang="en-US" altLang="zh-CN" dirty="0" smtClean="0"/>
              <a:t>Basically you’ve got two choices.</a:t>
            </a:r>
          </a:p>
          <a:p>
            <a:pPr algn="just" eaLnBrk="1" hangingPunct="1">
              <a:lnSpc>
                <a:spcPct val="100000"/>
              </a:lnSpc>
              <a:buNone/>
              <a:defRPr/>
            </a:pPr>
            <a:r>
              <a:rPr lang="zh-CN" altLang="en-US" sz="2400" dirty="0" smtClean="0">
                <a:solidFill>
                  <a:srgbClr val="0070C0"/>
                </a:solidFill>
              </a:rPr>
              <a:t>       大致说来，你有两个选择。</a:t>
            </a:r>
          </a:p>
          <a:p>
            <a:pPr marL="515937" indent="-514350" algn="just" eaLnBrk="1" hangingPunct="1">
              <a:lnSpc>
                <a:spcPct val="100000"/>
              </a:lnSpc>
              <a:buFont typeface="+mj-lt"/>
              <a:buAutoNum type="arabicPeriod" startAt="2"/>
              <a:defRPr/>
            </a:pPr>
            <a:r>
              <a:rPr lang="en-US" altLang="zh-CN" dirty="0" smtClean="0"/>
              <a:t>Basically, if you look at what becomes of a person, you can root it from the upbringing of the person, to be more specific, from childhood. </a:t>
            </a:r>
          </a:p>
          <a:p>
            <a:pPr eaLnBrk="1" hangingPunct="1">
              <a:lnSpc>
                <a:spcPct val="100000"/>
              </a:lnSpc>
              <a:buNone/>
              <a:defRPr/>
            </a:pPr>
            <a:r>
              <a:rPr lang="zh-CN" altLang="en-US" sz="2400" dirty="0" smtClean="0">
                <a:solidFill>
                  <a:srgbClr val="0070C0"/>
                </a:solidFill>
              </a:rPr>
              <a:t>       总的来说，如果研究是什么成就了一个人，你会把它归根于</a:t>
            </a:r>
            <a:endParaRPr lang="en-US" altLang="zh-CN" sz="2400" dirty="0" smtClean="0">
              <a:solidFill>
                <a:srgbClr val="0070C0"/>
              </a:solidFill>
            </a:endParaRPr>
          </a:p>
          <a:p>
            <a:pPr eaLnBrk="1" hangingPunct="1">
              <a:lnSpc>
                <a:spcPct val="100000"/>
              </a:lnSpc>
              <a:buNone/>
              <a:defRPr/>
            </a:pPr>
            <a:r>
              <a:rPr lang="en-US" altLang="zh-CN" sz="2400" dirty="0">
                <a:solidFill>
                  <a:srgbClr val="0070C0"/>
                </a:solidFill>
              </a:rPr>
              <a:t> </a:t>
            </a:r>
            <a:r>
              <a:rPr lang="en-US" altLang="zh-CN" sz="2400" dirty="0" smtClean="0">
                <a:solidFill>
                  <a:srgbClr val="0070C0"/>
                </a:solidFill>
              </a:rPr>
              <a:t>      </a:t>
            </a:r>
            <a:r>
              <a:rPr lang="zh-CN" altLang="en-US" sz="2400" dirty="0" smtClean="0">
                <a:solidFill>
                  <a:srgbClr val="0070C0"/>
                </a:solidFill>
              </a:rPr>
              <a:t>这个人所受的教育，准确地说，是童年时期所受的教育。</a:t>
            </a:r>
            <a:endParaRPr lang="en-US" altLang="zh-CN" sz="2400" dirty="0" smtClean="0">
              <a:solidFill>
                <a:srgbClr val="0070C0"/>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56321" name="Picture 1"/>
          <p:cNvPicPr>
            <a:picLocks noChangeAspect="1" noChangeArrowheads="1"/>
          </p:cNvPicPr>
          <p:nvPr/>
        </p:nvPicPr>
        <p:blipFill>
          <a:blip r:embed="rId8"/>
          <a:srcRect/>
          <a:stretch>
            <a:fillRect/>
          </a:stretch>
        </p:blipFill>
        <p:spPr bwMode="auto">
          <a:xfrm>
            <a:off x="2450878" y="810380"/>
            <a:ext cx="1181100" cy="276225"/>
          </a:xfrm>
          <a:prstGeom prst="rect">
            <a:avLst/>
          </a:prstGeom>
          <a:noFill/>
          <a:ln w="9525">
            <a:noFill/>
            <a:miter lim="800000"/>
            <a:headEnd/>
            <a:tailEnd/>
          </a:ln>
          <a:effectLst/>
        </p:spPr>
      </p:pic>
      <p:pic>
        <p:nvPicPr>
          <p:cNvPr id="9" name="图片 1">
            <a:hlinkClick r:id="rId9" action="ppaction://hlinksldjump"/>
          </p:cNvPr>
          <p:cNvPicPr>
            <a:picLocks noChangeAspect="1"/>
          </p:cNvPicPr>
          <p:nvPr/>
        </p:nvPicPr>
        <p:blipFill>
          <a:blip r:embed="rId10"/>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099"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sp>
        <p:nvSpPr>
          <p:cNvPr id="10" name="内容占位符 2"/>
          <p:cNvSpPr>
            <a:spLocks noGrp="1"/>
          </p:cNvSpPr>
          <p:nvPr>
            <p:ph idx="1"/>
          </p:nvPr>
        </p:nvSpPr>
        <p:spPr>
          <a:xfrm>
            <a:off x="184150" y="694968"/>
            <a:ext cx="8834438" cy="6065837"/>
          </a:xfrm>
        </p:spPr>
        <p:txBody>
          <a:bodyPr/>
          <a:lstStyle/>
          <a:p>
            <a:pPr marL="0" indent="1588" algn="just" eaLnBrk="1" hangingPunct="1">
              <a:buNone/>
              <a:defRPr/>
            </a:pPr>
            <a:r>
              <a:rPr lang="en-US" altLang="zh-CN" b="1" dirty="0" smtClean="0">
                <a:solidFill>
                  <a:schemeClr val="accent5">
                    <a:lumMod val="50000"/>
                  </a:schemeClr>
                </a:solidFill>
              </a:rPr>
              <a:t>Listen to a passage and check </a:t>
            </a:r>
            <a:r>
              <a:rPr lang="en-US" dirty="0" smtClean="0">
                <a:solidFill>
                  <a:srgbClr val="C00000"/>
                </a:solidFill>
              </a:rPr>
              <a:t>✔</a:t>
            </a:r>
            <a:r>
              <a:rPr lang="en-US" altLang="zh-CN" b="1" dirty="0" smtClean="0">
                <a:solidFill>
                  <a:schemeClr val="accent5">
                    <a:lumMod val="50000"/>
                  </a:schemeClr>
                </a:solidFill>
              </a:rPr>
              <a:t>the correct statements. </a:t>
            </a:r>
            <a:r>
              <a:rPr lang="en-US" altLang="zh-CN" sz="2400" b="1" dirty="0" smtClean="0"/>
              <a:t>  </a:t>
            </a:r>
          </a:p>
          <a:p>
            <a:pPr algn="just" eaLnBrk="1" hangingPunct="1">
              <a:buNone/>
              <a:defRPr/>
            </a:pPr>
            <a:endParaRPr lang="en-US" altLang="zh-CN" b="1" dirty="0" smtClean="0"/>
          </a:p>
          <a:p>
            <a:pPr algn="just" eaLnBrk="1" hangingPunct="1">
              <a:buNone/>
              <a:defRPr/>
            </a:pPr>
            <a:endParaRPr lang="en-US" altLang="zh-CN" b="1" dirty="0"/>
          </a:p>
          <a:p>
            <a:pPr algn="just" eaLnBrk="1" hangingPunct="1">
              <a:buNone/>
              <a:defRPr/>
            </a:pPr>
            <a:endParaRPr lang="en-US" altLang="zh-CN" b="1" dirty="0" smtClean="0"/>
          </a:p>
          <a:p>
            <a:pPr eaLnBrk="1" hangingPunct="1">
              <a:buNone/>
              <a:defRPr/>
            </a:pPr>
            <a:endParaRPr lang="en-US" altLang="zh-CN" b="1" dirty="0" smtClean="0"/>
          </a:p>
          <a:p>
            <a:pPr eaLnBrk="1" hangingPunct="1">
              <a:buNone/>
              <a:defRPr/>
            </a:pPr>
            <a:r>
              <a:rPr lang="en-US" altLang="zh-CN" b="1" dirty="0" smtClean="0"/>
              <a:t>   </a:t>
            </a:r>
          </a:p>
          <a:p>
            <a:pPr eaLnBrk="1" hangingPunct="1">
              <a:buNone/>
              <a:defRPr/>
            </a:pPr>
            <a:endParaRPr lang="en-US" altLang="zh-CN" b="1" dirty="0"/>
          </a:p>
          <a:p>
            <a:pPr eaLnBrk="1" hangingPunct="1">
              <a:buNone/>
              <a:defRPr/>
            </a:pPr>
            <a:endParaRPr lang="en-US" altLang="zh-CN" b="1" dirty="0" smtClean="0"/>
          </a:p>
          <a:p>
            <a:pPr eaLnBrk="1" hangingPunct="1">
              <a:buNone/>
              <a:defRPr/>
            </a:pPr>
            <a:r>
              <a:rPr lang="en-US" altLang="zh-CN" dirty="0" smtClean="0"/>
              <a:t> </a:t>
            </a:r>
          </a:p>
          <a:p>
            <a:pPr eaLnBrk="1" hangingPunct="1">
              <a:buNone/>
              <a:defRPr/>
            </a:pPr>
            <a:r>
              <a:rPr lang="en-US" altLang="zh-CN" dirty="0" smtClean="0"/>
              <a:t> </a:t>
            </a:r>
            <a:endParaRPr lang="en-US" altLang="zh-CN" sz="2400" dirty="0" smtClean="0"/>
          </a:p>
          <a:p>
            <a:pPr eaLnBrk="1" hangingPunct="1">
              <a:lnSpc>
                <a:spcPct val="80000"/>
              </a:lnSpc>
              <a:buNone/>
              <a:defRPr/>
            </a:pPr>
            <a:r>
              <a:rPr lang="en-US" altLang="zh-CN" b="1" dirty="0" smtClean="0">
                <a:solidFill>
                  <a:schemeClr val="accent1">
                    <a:lumMod val="50000"/>
                  </a:schemeClr>
                </a:solidFill>
                <a:hlinkClick r:id="" action="ppaction://hlinkshowjump?jump=nextslide"/>
              </a:rPr>
              <a:t>Script</a:t>
            </a:r>
            <a:endParaRPr lang="zh-CN" altLang="en-US" dirty="0"/>
          </a:p>
        </p:txBody>
      </p:sp>
      <p:pic>
        <p:nvPicPr>
          <p:cNvPr id="4104" name="图片 8" descr="音频">
            <a:hlinkClick r:id="rId5" action="ppaction://hlinkfile"/>
          </p:cNvPr>
          <p:cNvPicPr>
            <a:picLocks noChangeAspect="1" noChangeArrowheads="1"/>
          </p:cNvPicPr>
          <p:nvPr/>
        </p:nvPicPr>
        <p:blipFill>
          <a:blip r:embed="rId6"/>
          <a:srcRect/>
          <a:stretch>
            <a:fillRect/>
          </a:stretch>
        </p:blipFill>
        <p:spPr bwMode="auto">
          <a:xfrm>
            <a:off x="8549766" y="653335"/>
            <a:ext cx="476250" cy="533400"/>
          </a:xfrm>
          <a:prstGeom prst="rect">
            <a:avLst/>
          </a:prstGeom>
          <a:noFill/>
          <a:ln w="9525">
            <a:noFill/>
            <a:miter lim="800000"/>
            <a:headEnd/>
            <a:tailEnd/>
          </a:ln>
        </p:spPr>
      </p:pic>
      <p:sp>
        <p:nvSpPr>
          <p:cNvPr id="16" name="TextBox 15"/>
          <p:cNvSpPr txBox="1"/>
          <p:nvPr/>
        </p:nvSpPr>
        <p:spPr>
          <a:xfrm>
            <a:off x="483955" y="2205797"/>
            <a:ext cx="503434" cy="461665"/>
          </a:xfrm>
          <a:prstGeom prst="rect">
            <a:avLst/>
          </a:prstGeom>
          <a:noFill/>
        </p:spPr>
        <p:txBody>
          <a:bodyPr wrap="square" rtlCol="0">
            <a:spAutoFit/>
          </a:bodyPr>
          <a:lstStyle/>
          <a:p>
            <a:r>
              <a:rPr lang="en-US" sz="2400" dirty="0" smtClean="0">
                <a:solidFill>
                  <a:srgbClr val="C00000"/>
                </a:solidFill>
              </a:rPr>
              <a:t>✔</a:t>
            </a:r>
            <a:endParaRPr lang="zh-CN" altLang="en-US" sz="2400" dirty="0"/>
          </a:p>
        </p:txBody>
      </p:sp>
      <p:sp>
        <p:nvSpPr>
          <p:cNvPr id="17" name="TextBox 16"/>
          <p:cNvSpPr txBox="1"/>
          <p:nvPr/>
        </p:nvSpPr>
        <p:spPr>
          <a:xfrm>
            <a:off x="486309" y="3925259"/>
            <a:ext cx="503434" cy="461665"/>
          </a:xfrm>
          <a:prstGeom prst="rect">
            <a:avLst/>
          </a:prstGeom>
          <a:noFill/>
        </p:spPr>
        <p:txBody>
          <a:bodyPr wrap="square" rtlCol="0">
            <a:spAutoFit/>
          </a:bodyPr>
          <a:lstStyle/>
          <a:p>
            <a:r>
              <a:rPr lang="en-US" sz="2400" dirty="0" smtClean="0">
                <a:solidFill>
                  <a:srgbClr val="C00000"/>
                </a:solidFill>
              </a:rPr>
              <a:t>✔</a:t>
            </a:r>
            <a:endParaRPr lang="zh-CN" altLang="en-US" sz="2400" dirty="0"/>
          </a:p>
        </p:txBody>
      </p:sp>
      <p:pic>
        <p:nvPicPr>
          <p:cNvPr id="18" name="图片 9" descr="END"/>
          <p:cNvPicPr>
            <a:picLocks noChangeAspect="1" noChangeArrowheads="1"/>
          </p:cNvPicPr>
          <p:nvPr/>
        </p:nvPicPr>
        <p:blipFill>
          <a:blip r:embed="rId7"/>
          <a:srcRect/>
          <a:stretch>
            <a:fillRect/>
          </a:stretch>
        </p:blipFill>
        <p:spPr bwMode="auto">
          <a:xfrm>
            <a:off x="8371019" y="6333761"/>
            <a:ext cx="476250" cy="225425"/>
          </a:xfrm>
          <a:prstGeom prst="rect">
            <a:avLst/>
          </a:prstGeom>
          <a:noFill/>
          <a:ln w="9525">
            <a:noFill/>
            <a:miter lim="800000"/>
            <a:headEnd/>
            <a:tailEnd/>
          </a:ln>
        </p:spPr>
      </p:pic>
      <p:sp>
        <p:nvSpPr>
          <p:cNvPr id="3" name="TextBox 2"/>
          <p:cNvSpPr txBox="1"/>
          <p:nvPr/>
        </p:nvSpPr>
        <p:spPr>
          <a:xfrm>
            <a:off x="738026" y="1330379"/>
            <a:ext cx="8154478" cy="4401205"/>
          </a:xfrm>
          <a:prstGeom prst="rect">
            <a:avLst/>
          </a:prstGeom>
          <a:noFill/>
        </p:spPr>
        <p:txBody>
          <a:bodyPr wrap="square" rtlCol="0">
            <a:spAutoFit/>
          </a:bodyPr>
          <a:lstStyle/>
          <a:p>
            <a:pPr marL="514350" indent="-514350" algn="just">
              <a:buAutoNum type="arabicPeriod"/>
            </a:pPr>
            <a:r>
              <a:rPr lang="en-US" altLang="zh-CN" sz="2800" dirty="0" smtClean="0"/>
              <a:t>Americans </a:t>
            </a:r>
            <a:r>
              <a:rPr lang="en-US" altLang="zh-CN" sz="2800" dirty="0"/>
              <a:t>often say “when I was in university” rather than “when I was in college</a:t>
            </a:r>
            <a:r>
              <a:rPr lang="en-US" altLang="zh-CN" sz="2800" dirty="0" smtClean="0"/>
              <a:t>”.</a:t>
            </a:r>
          </a:p>
          <a:p>
            <a:pPr marL="514350" indent="-514350" algn="just">
              <a:buFontTx/>
              <a:buAutoNum type="arabicPeriod"/>
            </a:pPr>
            <a:r>
              <a:rPr lang="en-US" altLang="zh-CN" sz="2800" dirty="0" smtClean="0"/>
              <a:t>Both </a:t>
            </a:r>
            <a:r>
              <a:rPr lang="en-US" altLang="zh-CN" sz="2800" dirty="0"/>
              <a:t>a college and a university may offer undergraduate degrees and help prepare young people to earn a living</a:t>
            </a:r>
            <a:r>
              <a:rPr lang="en-US" altLang="zh-CN" sz="2800" dirty="0" smtClean="0"/>
              <a:t>.</a:t>
            </a:r>
          </a:p>
          <a:p>
            <a:pPr marL="514350" indent="-514350" algn="just">
              <a:buFontTx/>
              <a:buAutoNum type="arabicPeriod"/>
            </a:pPr>
            <a:r>
              <a:rPr lang="en-US" altLang="zh-CN" sz="2800" dirty="0"/>
              <a:t>An institute never offers a wide choice of arts</a:t>
            </a:r>
            <a:r>
              <a:rPr lang="en-US" altLang="zh-CN" sz="2800" dirty="0" smtClean="0"/>
              <a:t>.</a:t>
            </a:r>
          </a:p>
          <a:p>
            <a:pPr marL="514350" indent="-514350" algn="just">
              <a:buFontTx/>
              <a:buAutoNum type="arabicPeriod"/>
            </a:pPr>
            <a:r>
              <a:rPr lang="en-US" altLang="zh-CN" sz="2800" dirty="0"/>
              <a:t>The word “university” derives from a Latin word. </a:t>
            </a:r>
            <a:endParaRPr lang="en-US" altLang="zh-CN" sz="2800" dirty="0" smtClean="0"/>
          </a:p>
          <a:p>
            <a:pPr marL="514350" indent="-514350" algn="just">
              <a:buFontTx/>
              <a:buAutoNum type="arabicPeriod"/>
            </a:pPr>
            <a:r>
              <a:rPr lang="en-US" altLang="zh-CN" sz="2800" dirty="0"/>
              <a:t>Harvard College refers to Harvard University</a:t>
            </a:r>
            <a:r>
              <a:rPr lang="en-US" altLang="zh-CN" sz="2800" dirty="0" smtClean="0"/>
              <a:t>.</a:t>
            </a:r>
          </a:p>
          <a:p>
            <a:pPr marL="514350" indent="-514350" algn="just">
              <a:buFontTx/>
              <a:buAutoNum type="arabicPeriod"/>
            </a:pPr>
            <a:r>
              <a:rPr lang="en-US" altLang="zh-CN" sz="2800" dirty="0"/>
              <a:t>Medical school in a university can also be called Medical college</a:t>
            </a:r>
            <a:r>
              <a:rPr lang="en-US" altLang="zh-CN" sz="2800" dirty="0" smtClean="0"/>
              <a:t>.</a:t>
            </a:r>
          </a:p>
        </p:txBody>
      </p:sp>
      <p:sp>
        <p:nvSpPr>
          <p:cNvPr id="5" name="流程图: 联系 4"/>
          <p:cNvSpPr/>
          <p:nvPr/>
        </p:nvSpPr>
        <p:spPr>
          <a:xfrm>
            <a:off x="528476" y="1495425"/>
            <a:ext cx="209550" cy="209550"/>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18415" cmpd="sng">
                <a:solidFill>
                  <a:srgbClr val="FFFFFF"/>
                </a:solidFill>
                <a:prstDash val="solid"/>
              </a:ln>
              <a:solidFill>
                <a:srgbClr val="FF0000"/>
              </a:solidFill>
              <a:effectLst>
                <a:outerShdw blurRad="63500" dir="3600000" algn="tl" rotWithShape="0">
                  <a:srgbClr val="000000">
                    <a:alpha val="70000"/>
                  </a:srgbClr>
                </a:outerShdw>
              </a:effectLst>
            </a:endParaRPr>
          </a:p>
        </p:txBody>
      </p:sp>
      <p:sp>
        <p:nvSpPr>
          <p:cNvPr id="13" name="流程图: 联系 12"/>
          <p:cNvSpPr/>
          <p:nvPr/>
        </p:nvSpPr>
        <p:spPr>
          <a:xfrm>
            <a:off x="533077" y="2312804"/>
            <a:ext cx="209550" cy="209550"/>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18415" cmpd="sng">
                <a:solidFill>
                  <a:srgbClr val="FFFFFF"/>
                </a:solidFill>
                <a:prstDash val="solid"/>
              </a:ln>
              <a:solidFill>
                <a:srgbClr val="FF0000"/>
              </a:solidFill>
              <a:effectLst>
                <a:outerShdw blurRad="63500" dir="3600000" algn="tl" rotWithShape="0">
                  <a:srgbClr val="000000">
                    <a:alpha val="70000"/>
                  </a:srgbClr>
                </a:outerShdw>
              </a:effectLst>
            </a:endParaRPr>
          </a:p>
        </p:txBody>
      </p:sp>
      <p:sp>
        <p:nvSpPr>
          <p:cNvPr id="14" name="流程图: 联系 13"/>
          <p:cNvSpPr/>
          <p:nvPr/>
        </p:nvSpPr>
        <p:spPr>
          <a:xfrm>
            <a:off x="557051" y="3619500"/>
            <a:ext cx="209550" cy="209550"/>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18415" cmpd="sng">
                <a:solidFill>
                  <a:srgbClr val="FFFFFF"/>
                </a:solidFill>
                <a:prstDash val="solid"/>
              </a:ln>
              <a:solidFill>
                <a:srgbClr val="FF0000"/>
              </a:solidFill>
              <a:effectLst>
                <a:outerShdw blurRad="63500" dir="3600000" algn="tl" rotWithShape="0">
                  <a:srgbClr val="000000">
                    <a:alpha val="70000"/>
                  </a:srgbClr>
                </a:outerShdw>
              </a:effectLst>
            </a:endParaRPr>
          </a:p>
        </p:txBody>
      </p:sp>
      <p:sp>
        <p:nvSpPr>
          <p:cNvPr id="15" name="流程图: 联系 14"/>
          <p:cNvSpPr/>
          <p:nvPr/>
        </p:nvSpPr>
        <p:spPr>
          <a:xfrm>
            <a:off x="557051" y="4048125"/>
            <a:ext cx="209550" cy="209550"/>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18415" cmpd="sng">
                <a:solidFill>
                  <a:srgbClr val="FFFFFF"/>
                </a:solidFill>
                <a:prstDash val="solid"/>
              </a:ln>
              <a:solidFill>
                <a:srgbClr val="FF0000"/>
              </a:solidFill>
              <a:effectLst>
                <a:outerShdw blurRad="63500" dir="3600000" algn="tl" rotWithShape="0">
                  <a:srgbClr val="000000">
                    <a:alpha val="70000"/>
                  </a:srgbClr>
                </a:outerShdw>
              </a:effectLst>
            </a:endParaRPr>
          </a:p>
        </p:txBody>
      </p:sp>
      <p:sp>
        <p:nvSpPr>
          <p:cNvPr id="19" name="流程图: 联系 18"/>
          <p:cNvSpPr/>
          <p:nvPr/>
        </p:nvSpPr>
        <p:spPr>
          <a:xfrm>
            <a:off x="557051" y="4495800"/>
            <a:ext cx="209550" cy="209550"/>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18415" cmpd="sng">
                <a:solidFill>
                  <a:srgbClr val="FFFFFF"/>
                </a:solidFill>
                <a:prstDash val="solid"/>
              </a:ln>
              <a:solidFill>
                <a:srgbClr val="FF0000"/>
              </a:solidFill>
              <a:effectLst>
                <a:outerShdw blurRad="63500" dir="3600000" algn="tl" rotWithShape="0">
                  <a:srgbClr val="000000">
                    <a:alpha val="70000"/>
                  </a:srgbClr>
                </a:outerShdw>
              </a:effectLst>
            </a:endParaRPr>
          </a:p>
        </p:txBody>
      </p:sp>
      <p:sp>
        <p:nvSpPr>
          <p:cNvPr id="20" name="流程图: 联系 19"/>
          <p:cNvSpPr/>
          <p:nvPr/>
        </p:nvSpPr>
        <p:spPr>
          <a:xfrm>
            <a:off x="557051" y="4924425"/>
            <a:ext cx="209550" cy="209550"/>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18415" cmpd="sng">
                <a:solidFill>
                  <a:srgbClr val="FFFFFF"/>
                </a:solidFill>
                <a:prstDash val="solid"/>
              </a:ln>
              <a:solidFill>
                <a:srgbClr val="FF0000"/>
              </a:solidFill>
              <a:effectLst>
                <a:outerShdw blurRad="63500" dir="3600000" algn="tl" rotWithShape="0">
                  <a:srgbClr val="000000">
                    <a:alpha val="7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improvement </a:t>
            </a:r>
            <a:r>
              <a:rPr lang="en-US" b="1" dirty="0" smtClean="0"/>
              <a:t>                                  </a:t>
            </a:r>
            <a:r>
              <a:rPr lang="en-US" i="1" dirty="0" smtClean="0">
                <a:solidFill>
                  <a:srgbClr val="C00000"/>
                </a:solidFill>
              </a:rPr>
              <a:t>n. </a:t>
            </a:r>
            <a:r>
              <a:rPr lang="en-US" dirty="0" smtClean="0">
                <a:solidFill>
                  <a:srgbClr val="C00000"/>
                </a:solidFill>
              </a:rPr>
              <a:t>[C, U] </a:t>
            </a:r>
            <a:r>
              <a:rPr lang="en-US" dirty="0" smtClean="0"/>
              <a:t>the state of being better than before, or the process of making </a:t>
            </a:r>
            <a:r>
              <a:rPr lang="en-US" dirty="0" err="1" smtClean="0"/>
              <a:t>s</a:t>
            </a:r>
            <a:r>
              <a:rPr lang="en-US" altLang="zh-CN" dirty="0" err="1" smtClean="0"/>
              <a:t>th</a:t>
            </a:r>
            <a:r>
              <a:rPr lang="en-US" altLang="zh-CN" dirty="0" smtClean="0"/>
              <a:t>.</a:t>
            </a:r>
            <a:r>
              <a:rPr lang="en-US" dirty="0" smtClean="0"/>
              <a:t> better than it was before </a:t>
            </a:r>
            <a:r>
              <a:rPr lang="zh-CN" altLang="en-US" sz="2400" dirty="0" smtClean="0">
                <a:solidFill>
                  <a:srgbClr val="0070C0"/>
                </a:solidFill>
              </a:rPr>
              <a:t>改进；改善；提高</a:t>
            </a:r>
            <a:endParaRPr lang="zh-CN" altLang="en-US" dirty="0" smtClean="0">
              <a:solidFill>
                <a:srgbClr val="0070C0"/>
              </a:solidFill>
            </a:endParaRPr>
          </a:p>
          <a:p>
            <a:pPr algn="just" eaLnBrk="1" hangingPunct="1">
              <a:lnSpc>
                <a:spcPct val="100000"/>
              </a:lnSpc>
              <a:buNone/>
              <a:defRPr/>
            </a:pPr>
            <a:r>
              <a:rPr lang="en-US" altLang="zh-CN" i="1" dirty="0" smtClean="0"/>
              <a:t>e.g.</a:t>
            </a:r>
          </a:p>
          <a:p>
            <a:pPr marL="515937" indent="-514350" algn="just" eaLnBrk="1" hangingPunct="1">
              <a:lnSpc>
                <a:spcPct val="100000"/>
              </a:lnSpc>
              <a:buFont typeface="+mj-lt"/>
              <a:buAutoNum type="arabicPeriod"/>
              <a:defRPr/>
            </a:pPr>
            <a:r>
              <a:rPr lang="en-US" altLang="zh-CN" dirty="0" smtClean="0"/>
              <a:t>Compact discs have brought about a vast improvement in recorded sound quality.</a:t>
            </a:r>
          </a:p>
          <a:p>
            <a:pPr algn="just" eaLnBrk="1" hangingPunct="1">
              <a:lnSpc>
                <a:spcPct val="100000"/>
              </a:lnSpc>
              <a:buNone/>
              <a:defRPr/>
            </a:pPr>
            <a:r>
              <a:rPr lang="zh-CN" altLang="en-US" sz="2400" dirty="0" smtClean="0">
                <a:solidFill>
                  <a:srgbClr val="0070C0"/>
                </a:solidFill>
              </a:rPr>
              <a:t>       激光唱片极大地提高了录音的音质。</a:t>
            </a:r>
          </a:p>
          <a:p>
            <a:pPr marL="515937" indent="-514350" algn="just" eaLnBrk="1" hangingPunct="1">
              <a:lnSpc>
                <a:spcPct val="100000"/>
              </a:lnSpc>
              <a:buFont typeface="+mj-lt"/>
              <a:buAutoNum type="arabicPeriod" startAt="2"/>
              <a:defRPr/>
            </a:pPr>
            <a:r>
              <a:rPr lang="en-US" altLang="zh-CN" dirty="0" smtClean="0"/>
              <a:t>There is considerable room for improvement in state facilities for treating the mentally handicapped.</a:t>
            </a:r>
          </a:p>
          <a:p>
            <a:pPr algn="just" eaLnBrk="1" hangingPunct="1">
              <a:lnSpc>
                <a:spcPct val="100000"/>
              </a:lnSpc>
              <a:buNone/>
              <a:defRPr/>
            </a:pPr>
            <a:r>
              <a:rPr lang="zh-CN" altLang="en-US" sz="2400" dirty="0" smtClean="0">
                <a:solidFill>
                  <a:srgbClr val="0070C0"/>
                </a:solidFill>
              </a:rPr>
              <a:t>       国家现有的用于智障病人治疗的设施还有相当大的改进余地。</a:t>
            </a:r>
            <a:endParaRPr lang="en-US" altLang="zh-CN" sz="2400" dirty="0" smtClean="0">
              <a:solidFill>
                <a:srgbClr val="0070C0"/>
              </a:solidFill>
            </a:endParaRPr>
          </a:p>
          <a:p>
            <a:pPr algn="just" eaLnBrk="1" hangingPunct="1">
              <a:lnSpc>
                <a:spcPct val="100000"/>
              </a:lnSpc>
              <a:buNone/>
              <a:defRPr/>
            </a:pPr>
            <a:r>
              <a:rPr lang="en-US" altLang="zh-CN" b="1" dirty="0" smtClean="0">
                <a:solidFill>
                  <a:schemeClr val="accent6">
                    <a:lumMod val="50000"/>
                  </a:schemeClr>
                </a:solidFill>
              </a:rPr>
              <a:t>Word family: </a:t>
            </a:r>
            <a:r>
              <a:rPr lang="en-US" altLang="zh-CN" b="1" dirty="0" smtClean="0"/>
              <a:t>improve</a:t>
            </a:r>
            <a:r>
              <a:rPr lang="en-US" altLang="zh-CN" b="1" dirty="0" smtClean="0">
                <a:solidFill>
                  <a:schemeClr val="accent6">
                    <a:lumMod val="50000"/>
                  </a:schemeClr>
                </a:solidFill>
              </a:rPr>
              <a:t> </a:t>
            </a:r>
            <a:r>
              <a:rPr lang="en-US" altLang="zh-CN" i="1" dirty="0" smtClean="0">
                <a:solidFill>
                  <a:srgbClr val="C00000"/>
                </a:solidFill>
              </a:rPr>
              <a:t>v.</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55297" name="Picture 1" descr="C:\Users\zhao\AppData\Roaming\Tencent\Users\27957503\QQ\WinTemp\RichOle\2Y62O1V]XAC$EUT{6KZA$AB.png"/>
          <p:cNvPicPr>
            <a:picLocks noChangeAspect="1" noChangeArrowheads="1"/>
          </p:cNvPicPr>
          <p:nvPr/>
        </p:nvPicPr>
        <p:blipFill>
          <a:blip r:embed="rId8"/>
          <a:srcRect/>
          <a:stretch>
            <a:fillRect/>
          </a:stretch>
        </p:blipFill>
        <p:spPr bwMode="auto">
          <a:xfrm>
            <a:off x="3192373" y="800611"/>
            <a:ext cx="1857375" cy="295275"/>
          </a:xfrm>
          <a:prstGeom prst="rect">
            <a:avLst/>
          </a:prstGeom>
          <a:noFill/>
        </p:spPr>
      </p:pic>
      <p:pic>
        <p:nvPicPr>
          <p:cNvPr id="9" name="图片 1">
            <a:hlinkClick r:id="rId9" action="ppaction://hlinksldjump"/>
          </p:cNvPr>
          <p:cNvPicPr>
            <a:picLocks noChangeAspect="1"/>
          </p:cNvPicPr>
          <p:nvPr/>
        </p:nvPicPr>
        <p:blipFill>
          <a:blip r:embed="rId10"/>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lecturer </a:t>
            </a:r>
            <a:r>
              <a:rPr lang="en-US" sz="3200" dirty="0" smtClean="0"/>
              <a:t> </a:t>
            </a:r>
            <a:r>
              <a:rPr lang="en-US" dirty="0" smtClean="0"/>
              <a:t>                     </a:t>
            </a:r>
            <a:r>
              <a:rPr lang="en-US" i="1" dirty="0" smtClean="0">
                <a:solidFill>
                  <a:srgbClr val="C00000"/>
                </a:solidFill>
              </a:rPr>
              <a:t>n. </a:t>
            </a:r>
            <a:r>
              <a:rPr lang="en-US" dirty="0" smtClean="0">
                <a:solidFill>
                  <a:srgbClr val="C00000"/>
                </a:solidFill>
              </a:rPr>
              <a:t>[C] </a:t>
            </a:r>
            <a:r>
              <a:rPr lang="en-US" dirty="0" smtClean="0"/>
              <a:t>s</a:t>
            </a:r>
            <a:r>
              <a:rPr lang="en-US" altLang="zh-CN" dirty="0" smtClean="0"/>
              <a:t>b.</a:t>
            </a:r>
            <a:r>
              <a:rPr lang="en-US" dirty="0" smtClean="0"/>
              <a:t> who gives a lecture </a:t>
            </a:r>
            <a:r>
              <a:rPr lang="zh-CN" altLang="en-US" sz="2400" dirty="0" smtClean="0">
                <a:solidFill>
                  <a:srgbClr val="0070C0"/>
                </a:solidFill>
              </a:rPr>
              <a:t>讲课者；讲授者；演讲者</a:t>
            </a:r>
            <a:endParaRPr lang="zh-CN" altLang="en-US" dirty="0" smtClean="0">
              <a:solidFill>
                <a:srgbClr val="0070C0"/>
              </a:solidFill>
            </a:endParaRPr>
          </a:p>
          <a:p>
            <a:pPr eaLnBrk="1" hangingPunct="1">
              <a:lnSpc>
                <a:spcPct val="100000"/>
              </a:lnSpc>
              <a:buNone/>
              <a:defRPr/>
            </a:pPr>
            <a:r>
              <a:rPr lang="en-US" altLang="zh-CN" i="1" dirty="0" smtClean="0"/>
              <a:t>e.g.</a:t>
            </a:r>
          </a:p>
          <a:p>
            <a:pPr eaLnBrk="1" hangingPunct="1">
              <a:lnSpc>
                <a:spcPct val="100000"/>
              </a:lnSpc>
              <a:buNone/>
              <a:defRPr/>
            </a:pPr>
            <a:r>
              <a:rPr lang="en-US" altLang="zh-CN" dirty="0" smtClean="0"/>
              <a:t>1. He was much in demand as a lecturer in the US.</a:t>
            </a:r>
          </a:p>
          <a:p>
            <a:pPr eaLnBrk="1" hangingPunct="1">
              <a:lnSpc>
                <a:spcPct val="100000"/>
              </a:lnSpc>
              <a:buNone/>
              <a:defRPr/>
            </a:pPr>
            <a:r>
              <a:rPr lang="zh-CN" altLang="en-US" sz="2400" dirty="0" smtClean="0">
                <a:solidFill>
                  <a:srgbClr val="0070C0"/>
                </a:solidFill>
              </a:rPr>
              <a:t>     他的讲座在美国很受欢迎。</a:t>
            </a:r>
          </a:p>
          <a:p>
            <a:pPr eaLnBrk="1" hangingPunct="1">
              <a:lnSpc>
                <a:spcPct val="100000"/>
              </a:lnSpc>
              <a:buNone/>
              <a:defRPr/>
            </a:pPr>
            <a:r>
              <a:rPr lang="en-US" altLang="zh-CN" dirty="0" smtClean="0"/>
              <a:t>2. Rainey was an unimpressive, rather dull lecturer.  </a:t>
            </a:r>
          </a:p>
          <a:p>
            <a:pPr eaLnBrk="1" hangingPunct="1">
              <a:lnSpc>
                <a:spcPct val="100000"/>
              </a:lnSpc>
              <a:buNone/>
              <a:defRPr/>
            </a:pPr>
            <a:r>
              <a:rPr lang="zh-CN" altLang="en-US" sz="2400" dirty="0" smtClean="0">
                <a:solidFill>
                  <a:srgbClr val="0070C0"/>
                </a:solidFill>
              </a:rPr>
              <a:t>     雷尼是个平庸而且相当乏味的老师。</a:t>
            </a:r>
            <a:endParaRPr lang="en-US" altLang="zh-CN" sz="2400" dirty="0" smtClean="0">
              <a:solidFill>
                <a:srgbClr val="0070C0"/>
              </a:solidFill>
            </a:endParaRPr>
          </a:p>
          <a:p>
            <a:pPr eaLnBrk="1" hangingPunct="1">
              <a:lnSpc>
                <a:spcPct val="100000"/>
              </a:lnSpc>
              <a:buNone/>
              <a:defRPr/>
            </a:pPr>
            <a:r>
              <a:rPr lang="en-US" altLang="zh-CN" b="1" dirty="0" smtClean="0">
                <a:solidFill>
                  <a:schemeClr val="accent6">
                    <a:lumMod val="50000"/>
                  </a:schemeClr>
                </a:solidFill>
              </a:rPr>
              <a:t>Word family:  </a:t>
            </a:r>
            <a:r>
              <a:rPr lang="en-US" altLang="zh-CN" b="1" dirty="0" smtClean="0"/>
              <a:t>lecture</a:t>
            </a:r>
            <a:r>
              <a:rPr lang="en-US" altLang="zh-CN" b="1" dirty="0" smtClean="0">
                <a:solidFill>
                  <a:schemeClr val="accent6">
                    <a:lumMod val="50000"/>
                  </a:schemeClr>
                </a:solidFill>
              </a:rPr>
              <a:t>  </a:t>
            </a:r>
            <a:r>
              <a:rPr lang="en-US" altLang="zh-CN" i="1" dirty="0" smtClean="0">
                <a:solidFill>
                  <a:srgbClr val="C00000"/>
                </a:solidFill>
              </a:rPr>
              <a:t>n. </a:t>
            </a:r>
          </a:p>
          <a:p>
            <a:pPr marL="915987" lvl="2" indent="0" eaLnBrk="1" hangingPunct="1">
              <a:lnSpc>
                <a:spcPct val="100000"/>
              </a:lnSpc>
              <a:buFont typeface="Arial" panose="020B0604020202020204" pitchFamily="34" charset="0"/>
              <a:buNone/>
              <a:defRPr/>
            </a:pPr>
            <a:endParaRPr lang="en-US" altLang="zh-CN"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pic>
        <p:nvPicPr>
          <p:cNvPr id="54273" name="Picture 1" descr="C:\Users\zhao\AppData\Roaming\Tencent\Users\27957503\QQ\WinTemp\RichOle\JZ6Z7~_}P_]V~L0[J7DFLN3.png"/>
          <p:cNvPicPr>
            <a:picLocks noChangeAspect="1" noChangeArrowheads="1"/>
          </p:cNvPicPr>
          <p:nvPr/>
        </p:nvPicPr>
        <p:blipFill>
          <a:blip r:embed="rId10"/>
          <a:srcRect/>
          <a:stretch>
            <a:fillRect/>
          </a:stretch>
        </p:blipFill>
        <p:spPr bwMode="auto">
          <a:xfrm>
            <a:off x="2014812" y="796852"/>
            <a:ext cx="1200150" cy="2762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passion </a:t>
            </a:r>
            <a:r>
              <a:rPr lang="en-US" dirty="0" smtClean="0"/>
              <a:t>                   </a:t>
            </a:r>
            <a:r>
              <a:rPr lang="en-US" i="1" dirty="0" smtClean="0">
                <a:solidFill>
                  <a:srgbClr val="C00000"/>
                </a:solidFill>
              </a:rPr>
              <a:t>n.</a:t>
            </a:r>
            <a:endParaRPr lang="zh-CN" altLang="en-US" dirty="0" smtClean="0">
              <a:solidFill>
                <a:srgbClr val="C00000"/>
              </a:solidFill>
            </a:endParaRPr>
          </a:p>
          <a:p>
            <a:pPr algn="just">
              <a:lnSpc>
                <a:spcPct val="100000"/>
              </a:lnSpc>
              <a:buNone/>
            </a:pPr>
            <a:r>
              <a:rPr lang="en-US" b="1" dirty="0" smtClean="0"/>
              <a:t>1. </a:t>
            </a:r>
            <a:r>
              <a:rPr lang="en-US" dirty="0" smtClean="0">
                <a:solidFill>
                  <a:srgbClr val="C00000"/>
                </a:solidFill>
              </a:rPr>
              <a:t>[C]</a:t>
            </a:r>
            <a:r>
              <a:rPr lang="en-US" dirty="0"/>
              <a:t> a strong enthusiasm or </a:t>
            </a:r>
            <a:r>
              <a:rPr lang="en-US" dirty="0" smtClean="0"/>
              <a:t>interest </a:t>
            </a:r>
            <a:r>
              <a:rPr lang="zh-CN" altLang="en-US" sz="2400" dirty="0" smtClean="0">
                <a:solidFill>
                  <a:srgbClr val="0070C0"/>
                </a:solidFill>
              </a:rPr>
              <a:t>（高涨的）热情，兴趣</a:t>
            </a:r>
            <a:endParaRPr lang="en-US" sz="2400" dirty="0" smtClean="0">
              <a:solidFill>
                <a:srgbClr val="0070C0"/>
              </a:solidFill>
              <a:latin typeface="+mn-ea"/>
            </a:endParaRPr>
          </a:p>
          <a:p>
            <a:pPr algn="just">
              <a:lnSpc>
                <a:spcPct val="100000"/>
              </a:lnSpc>
              <a:buNone/>
            </a:pPr>
            <a:r>
              <a:rPr lang="en-US" altLang="zh-CN" i="1" dirty="0" smtClean="0"/>
              <a:t>e.g. </a:t>
            </a:r>
          </a:p>
          <a:p>
            <a:pPr marL="515937" indent="-514350" algn="just">
              <a:lnSpc>
                <a:spcPct val="100000"/>
              </a:lnSpc>
              <a:buFont typeface="+mj-lt"/>
              <a:buAutoNum type="arabicPeriod"/>
            </a:pPr>
            <a:r>
              <a:rPr lang="en-US" altLang="zh-CN" dirty="0" smtClean="0"/>
              <a:t>She had a passion for gardening.</a:t>
            </a:r>
          </a:p>
          <a:p>
            <a:pPr algn="just">
              <a:lnSpc>
                <a:spcPct val="100000"/>
              </a:lnSpc>
              <a:buNone/>
            </a:pPr>
            <a:r>
              <a:rPr lang="zh-CN" altLang="en-US" sz="2400" dirty="0" smtClean="0">
                <a:solidFill>
                  <a:srgbClr val="0070C0"/>
                </a:solidFill>
                <a:latin typeface="+mn-ea"/>
              </a:rPr>
              <a:t>   她喜欢园艺。</a:t>
            </a:r>
          </a:p>
          <a:p>
            <a:pPr marL="515937" indent="-514350" algn="just">
              <a:lnSpc>
                <a:spcPct val="100000"/>
              </a:lnSpc>
              <a:buFont typeface="+mj-lt"/>
              <a:buAutoNum type="arabicPeriod" startAt="2"/>
            </a:pPr>
            <a:r>
              <a:rPr lang="en-US" altLang="zh-CN" dirty="0" smtClean="0"/>
              <a:t>His other great passion was Italy.</a:t>
            </a:r>
          </a:p>
          <a:p>
            <a:pPr algn="just">
              <a:lnSpc>
                <a:spcPct val="100000"/>
              </a:lnSpc>
              <a:buNone/>
            </a:pPr>
            <a:r>
              <a:rPr lang="zh-CN" altLang="en-US" sz="2400" dirty="0" smtClean="0">
                <a:solidFill>
                  <a:srgbClr val="0070C0"/>
                </a:solidFill>
                <a:latin typeface="+mn-ea"/>
              </a:rPr>
              <a:t>   他酷爱的另一个国家是意大利。</a:t>
            </a:r>
            <a:endParaRPr lang="en-US" altLang="zh-CN" sz="2400" dirty="0" smtClean="0">
              <a:solidFill>
                <a:srgbClr val="0070C0"/>
              </a:solidFill>
              <a:latin typeface="+mn-ea"/>
            </a:endParaRPr>
          </a:p>
          <a:p>
            <a:pPr marL="515937" indent="-514350" algn="just">
              <a:lnSpc>
                <a:spcPct val="100000"/>
              </a:lnSpc>
              <a:buFont typeface="+mj-lt"/>
              <a:buAutoNum type="arabicPeriod" startAt="3"/>
            </a:pPr>
            <a:r>
              <a:rPr lang="en-US" dirty="0" smtClean="0"/>
              <a:t>Foreign travel is a national passion; this summer alone, one in 10 citizens will go abroad. </a:t>
            </a:r>
            <a:r>
              <a:rPr lang="en-US" sz="2400" b="1" dirty="0" smtClean="0">
                <a:solidFill>
                  <a:schemeClr val="accent6">
                    <a:lumMod val="50000"/>
                  </a:schemeClr>
                </a:solidFill>
              </a:rPr>
              <a:t>(CET4-2003-01)</a:t>
            </a:r>
            <a:endParaRPr lang="en-US" b="1" dirty="0" smtClean="0">
              <a:solidFill>
                <a:schemeClr val="accent6">
                  <a:lumMod val="50000"/>
                </a:schemeClr>
              </a:solidFill>
            </a:endParaRPr>
          </a:p>
          <a:p>
            <a:pPr>
              <a:lnSpc>
                <a:spcPct val="100000"/>
              </a:lnSpc>
              <a:buNone/>
            </a:pPr>
            <a:r>
              <a:rPr lang="zh-CN" altLang="en-US" sz="2400" dirty="0" smtClean="0">
                <a:solidFill>
                  <a:srgbClr val="0070C0"/>
                </a:solidFill>
                <a:latin typeface="+mn-ea"/>
              </a:rPr>
              <a:t>   出国旅游是一件全民热衷的事情；就今年夏天而言，每十个</a:t>
            </a:r>
            <a:endParaRPr lang="en-US" altLang="zh-CN" sz="2400" dirty="0" smtClean="0">
              <a:solidFill>
                <a:srgbClr val="0070C0"/>
              </a:solidFill>
              <a:latin typeface="+mn-ea"/>
            </a:endParaRPr>
          </a:p>
          <a:p>
            <a:pPr>
              <a:lnSpc>
                <a:spcPct val="100000"/>
              </a:lnSpc>
              <a:buNone/>
            </a:pPr>
            <a:r>
              <a:rPr lang="en-US" altLang="zh-CN" sz="2400" dirty="0">
                <a:solidFill>
                  <a:srgbClr val="0070C0"/>
                </a:solidFill>
                <a:latin typeface="+mn-ea"/>
              </a:rPr>
              <a:t> </a:t>
            </a:r>
            <a:r>
              <a:rPr lang="en-US" altLang="zh-CN" sz="2400" dirty="0" smtClean="0">
                <a:solidFill>
                  <a:srgbClr val="0070C0"/>
                </a:solidFill>
                <a:latin typeface="+mn-ea"/>
              </a:rPr>
              <a:t>  </a:t>
            </a:r>
            <a:r>
              <a:rPr lang="zh-CN" altLang="en-US" sz="2400" dirty="0" smtClean="0">
                <a:solidFill>
                  <a:srgbClr val="0070C0"/>
                </a:solidFill>
                <a:latin typeface="+mn-ea"/>
              </a:rPr>
              <a:t>公民中就有一个将要出国。</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53249" name="Picture 1" descr="C:\Users\zhao\AppData\Roaming\Tencent\Users\27957503\QQ\WinTemp\RichOle\9)57(7DQPKR{]GG72OCHUZS.png"/>
          <p:cNvPicPr>
            <a:picLocks noChangeAspect="1" noChangeArrowheads="1"/>
          </p:cNvPicPr>
          <p:nvPr/>
        </p:nvPicPr>
        <p:blipFill>
          <a:blip r:embed="rId7"/>
          <a:srcRect/>
          <a:stretch>
            <a:fillRect/>
          </a:stretch>
        </p:blipFill>
        <p:spPr bwMode="auto">
          <a:xfrm>
            <a:off x="1918341" y="809237"/>
            <a:ext cx="866775" cy="285750"/>
          </a:xfrm>
          <a:prstGeom prst="rect">
            <a:avLst/>
          </a:prstGeom>
          <a:noFill/>
        </p:spPr>
      </p:pic>
      <p:pic>
        <p:nvPicPr>
          <p:cNvPr id="9" name="图片 10" descr="MORE"/>
          <p:cNvPicPr>
            <a:picLocks noChangeAspect="1" noChangeArrowheads="1"/>
          </p:cNvPicPr>
          <p:nvPr/>
        </p:nvPicPr>
        <p:blipFill>
          <a:blip r:embed="rId8"/>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8" end="8"/>
                                            </p:txEl>
                                          </p:spTgt>
                                        </p:tgtEl>
                                        <p:attrNameLst>
                                          <p:attrName>style.visibility</p:attrName>
                                        </p:attrNameLst>
                                      </p:cBhvr>
                                      <p:to>
                                        <p:strVal val="visible"/>
                                      </p:to>
                                    </p:set>
                                    <p:animEffect transition="in" filter="dissolve">
                                      <p:cBhvr>
                                        <p:cTn id="17" dur="500"/>
                                        <p:tgtEl>
                                          <p:spTgt spid="15">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xEl>
                                              <p:pRg st="9" end="9"/>
                                            </p:txEl>
                                          </p:spTgt>
                                        </p:tgtEl>
                                        <p:attrNameLst>
                                          <p:attrName>style.visibility</p:attrName>
                                        </p:attrNameLst>
                                      </p:cBhvr>
                                      <p:to>
                                        <p:strVal val="visible"/>
                                      </p:to>
                                    </p:set>
                                    <p:animEffect transition="in" filter="dissolve">
                                      <p:cBhvr>
                                        <p:cTn id="22" dur="500"/>
                                        <p:tgtEl>
                                          <p:spTgt spid="15">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hangingPunct="1">
              <a:lnSpc>
                <a:spcPct val="100000"/>
              </a:lnSpc>
              <a:buNone/>
            </a:pPr>
            <a:r>
              <a:rPr lang="en-US" b="1" dirty="0" smtClean="0"/>
              <a:t>2. </a:t>
            </a:r>
            <a:r>
              <a:rPr lang="en-US" dirty="0" smtClean="0">
                <a:solidFill>
                  <a:srgbClr val="C00000"/>
                </a:solidFill>
              </a:rPr>
              <a:t>[C, U] </a:t>
            </a:r>
            <a:r>
              <a:rPr lang="en-US" dirty="0"/>
              <a:t>a powerful emotion such as love or </a:t>
            </a:r>
            <a:r>
              <a:rPr lang="en-US" dirty="0" smtClean="0"/>
              <a:t>anger</a:t>
            </a:r>
            <a:r>
              <a:rPr lang="zh-CN" altLang="en-US" sz="2400" dirty="0" smtClean="0">
                <a:solidFill>
                  <a:srgbClr val="0070C0"/>
                </a:solidFill>
              </a:rPr>
              <a:t>（爱情、愤怒等）强烈的</a:t>
            </a:r>
            <a:endParaRPr lang="zh-CN" altLang="en-US" dirty="0" smtClean="0">
              <a:solidFill>
                <a:srgbClr val="0070C0"/>
              </a:solidFill>
              <a:latin typeface="+mn-ea"/>
            </a:endParaRPr>
          </a:p>
          <a:p>
            <a:pPr algn="just">
              <a:lnSpc>
                <a:spcPct val="100000"/>
              </a:lnSpc>
              <a:buNone/>
            </a:pPr>
            <a:r>
              <a:rPr lang="en-US" altLang="zh-CN" i="1" dirty="0" smtClean="0"/>
              <a:t>e.g.</a:t>
            </a:r>
            <a:endParaRPr lang="en-US" dirty="0" smtClean="0"/>
          </a:p>
          <a:p>
            <a:pPr marL="515937" indent="-514350" algn="just">
              <a:lnSpc>
                <a:spcPct val="100000"/>
              </a:lnSpc>
              <a:buFont typeface="+mj-lt"/>
              <a:buAutoNum type="arabicPeriod"/>
            </a:pPr>
            <a:r>
              <a:rPr lang="en-US" dirty="0" smtClean="0"/>
              <a:t>She needs and wants to be loved with overwhelming passion and adoration.</a:t>
            </a:r>
          </a:p>
          <a:p>
            <a:pPr algn="just">
              <a:lnSpc>
                <a:spcPct val="100000"/>
              </a:lnSpc>
              <a:buNone/>
            </a:pPr>
            <a:r>
              <a:rPr lang="zh-CN" altLang="en-US" dirty="0" smtClean="0"/>
              <a:t>      </a:t>
            </a:r>
            <a:r>
              <a:rPr lang="zh-CN" altLang="en-US" sz="2400" dirty="0" smtClean="0">
                <a:solidFill>
                  <a:srgbClr val="0070C0"/>
                </a:solidFill>
              </a:rPr>
              <a:t>她需要并想要被爱的滔滔激情和倾慕所包围。</a:t>
            </a:r>
            <a:endParaRPr lang="en-US" altLang="zh-CN" sz="2400" dirty="0" smtClean="0">
              <a:solidFill>
                <a:srgbClr val="0070C0"/>
              </a:solidFill>
            </a:endParaRPr>
          </a:p>
          <a:p>
            <a:pPr marL="515937" indent="-514350" algn="just">
              <a:lnSpc>
                <a:spcPct val="100000"/>
              </a:lnSpc>
              <a:buFont typeface="+mj-lt"/>
              <a:buAutoNum type="arabicPeriod" startAt="2"/>
            </a:pPr>
            <a:r>
              <a:rPr lang="en-US" altLang="zh-CN" dirty="0" smtClean="0"/>
              <a:t>The poet expressed his burning passion for the woman he loved. </a:t>
            </a:r>
          </a:p>
          <a:p>
            <a:pPr algn="just">
              <a:lnSpc>
                <a:spcPct val="100000"/>
              </a:lnSpc>
              <a:buNone/>
            </a:pPr>
            <a:r>
              <a:rPr lang="zh-CN" altLang="en-US" sz="2400" dirty="0" smtClean="0">
                <a:solidFill>
                  <a:srgbClr val="0070C0"/>
                </a:solidFill>
              </a:rPr>
              <a:t>       这位诗人表达了他对心爱之人的炽热情感。</a:t>
            </a:r>
            <a:endParaRPr lang="zh-CN" altLang="en-US" dirty="0" smtClean="0">
              <a:solidFill>
                <a:srgbClr val="0070C0"/>
              </a:solidFill>
            </a:endParaRPr>
          </a:p>
          <a:p>
            <a:pPr algn="just" eaLnBrk="1" hangingPunct="1">
              <a:lnSpc>
                <a:spcPct val="100000"/>
              </a:lnSpc>
              <a:buNone/>
              <a:defRPr/>
            </a:pPr>
            <a:r>
              <a:rPr lang="en-US" altLang="zh-CN" b="1" dirty="0" smtClean="0">
                <a:solidFill>
                  <a:schemeClr val="accent6">
                    <a:lumMod val="50000"/>
                  </a:schemeClr>
                </a:solidFill>
              </a:rPr>
              <a:t>Word family:  </a:t>
            </a:r>
            <a:r>
              <a:rPr lang="en-US" altLang="zh-CN" b="1" dirty="0" smtClean="0"/>
              <a:t>passionate</a:t>
            </a:r>
            <a:r>
              <a:rPr lang="en-US" altLang="zh-CN" b="1" dirty="0" smtClean="0">
                <a:solidFill>
                  <a:schemeClr val="accent6">
                    <a:lumMod val="50000"/>
                  </a:schemeClr>
                </a:solidFill>
              </a:rPr>
              <a:t>  </a:t>
            </a:r>
            <a:r>
              <a:rPr lang="en-US" altLang="zh-CN" i="1" dirty="0" smtClean="0">
                <a:solidFill>
                  <a:srgbClr val="C00000"/>
                </a:solidFill>
              </a:rPr>
              <a:t>a.</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8" name="图片 1">
            <a:hlinkClick r:id="rId8" action="ppaction://hlinksldjump"/>
          </p:cNvPr>
          <p:cNvPicPr>
            <a:picLocks noChangeAspect="1"/>
          </p:cNvPicPr>
          <p:nvPr/>
        </p:nvPicPr>
        <p:blipFill>
          <a:blip r:embed="rId9"/>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nSpc>
                <a:spcPct val="100000"/>
              </a:lnSpc>
              <a:buNone/>
            </a:pPr>
            <a:r>
              <a:rPr lang="en-US" sz="3200" b="1" dirty="0" smtClean="0"/>
              <a:t>context </a:t>
            </a:r>
            <a:r>
              <a:rPr lang="en-US" sz="3200" dirty="0" smtClean="0"/>
              <a:t> </a:t>
            </a:r>
            <a:r>
              <a:rPr lang="en-US" dirty="0" smtClean="0"/>
              <a:t>                         </a:t>
            </a:r>
            <a:r>
              <a:rPr lang="en-US" i="1" dirty="0" smtClean="0">
                <a:solidFill>
                  <a:srgbClr val="C00000"/>
                </a:solidFill>
              </a:rPr>
              <a:t>n. </a:t>
            </a:r>
            <a:r>
              <a:rPr lang="en-US" dirty="0" smtClean="0">
                <a:solidFill>
                  <a:srgbClr val="C00000"/>
                </a:solidFill>
              </a:rPr>
              <a:t>[C, U]</a:t>
            </a:r>
            <a:endParaRPr lang="zh-CN" altLang="en-US" dirty="0" smtClean="0">
              <a:solidFill>
                <a:srgbClr val="C00000"/>
              </a:solidFill>
            </a:endParaRPr>
          </a:p>
          <a:p>
            <a:pPr algn="just">
              <a:lnSpc>
                <a:spcPct val="100000"/>
              </a:lnSpc>
              <a:buNone/>
            </a:pPr>
            <a:r>
              <a:rPr lang="en-US" b="1" dirty="0" smtClean="0"/>
              <a:t>1. </a:t>
            </a:r>
            <a:r>
              <a:rPr lang="en-US" dirty="0" smtClean="0"/>
              <a:t>the general situation in which </a:t>
            </a:r>
            <a:r>
              <a:rPr lang="en-US" dirty="0" err="1" smtClean="0"/>
              <a:t>s</a:t>
            </a:r>
            <a:r>
              <a:rPr lang="en-US" altLang="zh-CN" dirty="0" err="1" smtClean="0"/>
              <a:t>th</a:t>
            </a:r>
            <a:r>
              <a:rPr lang="en-US" altLang="zh-CN" dirty="0" smtClean="0"/>
              <a:t>.</a:t>
            </a:r>
            <a:r>
              <a:rPr lang="en-US" dirty="0" smtClean="0"/>
              <a:t> happens, which helps explain it </a:t>
            </a:r>
            <a:r>
              <a:rPr lang="zh-CN" altLang="en-US" sz="2400" dirty="0" smtClean="0">
                <a:solidFill>
                  <a:srgbClr val="0070C0"/>
                </a:solidFill>
              </a:rPr>
              <a:t>情境；背景；周围情况</a:t>
            </a:r>
            <a:endParaRPr lang="en-US" dirty="0" smtClean="0">
              <a:solidFill>
                <a:srgbClr val="0070C0"/>
              </a:solidFill>
            </a:endParaRPr>
          </a:p>
          <a:p>
            <a:pPr algn="just">
              <a:lnSpc>
                <a:spcPct val="100000"/>
              </a:lnSpc>
              <a:buNone/>
            </a:pPr>
            <a:r>
              <a:rPr lang="en-US" altLang="zh-CN" i="1" dirty="0" smtClean="0"/>
              <a:t>e.g. </a:t>
            </a:r>
          </a:p>
          <a:p>
            <a:pPr marL="515937" indent="-514350" algn="just">
              <a:lnSpc>
                <a:spcPct val="100000"/>
              </a:lnSpc>
              <a:buFont typeface="+mj-lt"/>
              <a:buAutoNum type="arabicPeriod"/>
            </a:pPr>
            <a:r>
              <a:rPr lang="en-US" altLang="zh-CN" dirty="0" smtClean="0"/>
              <a:t>We are doing this work in the context of reforms in the economic, social and cultural spheres.</a:t>
            </a:r>
          </a:p>
          <a:p>
            <a:pPr algn="just">
              <a:lnSpc>
                <a:spcPct val="100000"/>
              </a:lnSpc>
              <a:buNone/>
            </a:pPr>
            <a:r>
              <a:rPr lang="zh-CN" altLang="en-US" sz="2400" dirty="0" smtClean="0">
                <a:solidFill>
                  <a:srgbClr val="0070C0"/>
                </a:solidFill>
              </a:rPr>
              <a:t>        我们是在对经济、社会、文化诸领域进行改革的背景下从事</a:t>
            </a:r>
            <a:endParaRPr lang="en-US" altLang="zh-CN" sz="2400" dirty="0" smtClean="0">
              <a:solidFill>
                <a:srgbClr val="0070C0"/>
              </a:solidFill>
            </a:endParaRPr>
          </a:p>
          <a:p>
            <a:pPr algn="just">
              <a:lnSpc>
                <a:spcPct val="100000"/>
              </a:lnSpc>
              <a:buNone/>
            </a:pPr>
            <a:r>
              <a:rPr lang="en-US" altLang="zh-CN" sz="2400" dirty="0">
                <a:solidFill>
                  <a:srgbClr val="0070C0"/>
                </a:solidFill>
              </a:rPr>
              <a:t> </a:t>
            </a:r>
            <a:r>
              <a:rPr lang="en-US" altLang="zh-CN" sz="2400" dirty="0" smtClean="0">
                <a:solidFill>
                  <a:srgbClr val="0070C0"/>
                </a:solidFill>
              </a:rPr>
              <a:t>       </a:t>
            </a:r>
            <a:r>
              <a:rPr lang="zh-CN" altLang="en-US" sz="2400" dirty="0" smtClean="0">
                <a:solidFill>
                  <a:srgbClr val="0070C0"/>
                </a:solidFill>
              </a:rPr>
              <a:t>这项工作的。</a:t>
            </a:r>
          </a:p>
          <a:p>
            <a:pPr marL="515937" indent="-514350" algn="just">
              <a:lnSpc>
                <a:spcPct val="100000"/>
              </a:lnSpc>
              <a:buFont typeface="+mj-lt"/>
              <a:buAutoNum type="arabicPeriod" startAt="2"/>
            </a:pPr>
            <a:r>
              <a:rPr lang="en-US" altLang="zh-CN" dirty="0" smtClean="0"/>
              <a:t>This is </a:t>
            </a:r>
            <a:r>
              <a:rPr lang="en-US" dirty="0" smtClean="0"/>
              <a:t>the historical context in which Chaucer wrote this poem. </a:t>
            </a:r>
            <a:endParaRPr lang="en-US" altLang="zh-CN" dirty="0" smtClean="0"/>
          </a:p>
          <a:p>
            <a:pPr>
              <a:lnSpc>
                <a:spcPct val="100000"/>
              </a:lnSpc>
              <a:buNone/>
            </a:pPr>
            <a:r>
              <a:rPr lang="zh-CN" altLang="en-US" sz="2400" dirty="0" smtClean="0">
                <a:solidFill>
                  <a:srgbClr val="0070C0"/>
                </a:solidFill>
              </a:rPr>
              <a:t>        这是乔叟创作这首诗的历史背景。</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52225" name="Picture 1" descr="C:\Users\zhao\AppData\Roaming\Tencent\Users\27957503\QQ\WinTemp\RichOle\MA%4$]8H98D(YNH6J{H`JOI.png"/>
          <p:cNvPicPr>
            <a:picLocks noChangeAspect="1" noChangeArrowheads="1"/>
          </p:cNvPicPr>
          <p:nvPr/>
        </p:nvPicPr>
        <p:blipFill>
          <a:blip r:embed="rId7"/>
          <a:srcRect/>
          <a:stretch>
            <a:fillRect/>
          </a:stretch>
        </p:blipFill>
        <p:spPr bwMode="auto">
          <a:xfrm>
            <a:off x="1817914" y="817863"/>
            <a:ext cx="1362075" cy="266700"/>
          </a:xfrm>
          <a:prstGeom prst="rect">
            <a:avLst/>
          </a:prstGeom>
          <a:noFill/>
        </p:spPr>
      </p:pic>
      <p:pic>
        <p:nvPicPr>
          <p:cNvPr id="7" name="图片 10" descr="MORE"/>
          <p:cNvPicPr>
            <a:picLocks noChangeAspect="1" noChangeArrowheads="1"/>
          </p:cNvPicPr>
          <p:nvPr/>
        </p:nvPicPr>
        <p:blipFill>
          <a:blip r:embed="rId8"/>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b="1" dirty="0" smtClean="0"/>
              <a:t>2.</a:t>
            </a:r>
            <a:r>
              <a:rPr lang="en-US" dirty="0" smtClean="0"/>
              <a:t> the words surrounding a particular word that help to give it its meaning </a:t>
            </a:r>
            <a:r>
              <a:rPr lang="zh-CN" altLang="en-US" sz="2400" dirty="0" smtClean="0">
                <a:solidFill>
                  <a:srgbClr val="0070C0"/>
                </a:solidFill>
              </a:rPr>
              <a:t>上下文；语境</a:t>
            </a:r>
            <a:endParaRPr lang="zh-CN" altLang="en-US" dirty="0" smtClean="0">
              <a:solidFill>
                <a:srgbClr val="0070C0"/>
              </a:solidFill>
            </a:endParaRPr>
          </a:p>
          <a:p>
            <a:pPr algn="just" eaLnBrk="1" hangingPunct="1">
              <a:lnSpc>
                <a:spcPct val="100000"/>
              </a:lnSpc>
              <a:buNone/>
              <a:defRPr/>
            </a:pPr>
            <a:r>
              <a:rPr lang="en-US" altLang="zh-CN" i="1" dirty="0" smtClean="0"/>
              <a:t>e.g.</a:t>
            </a:r>
          </a:p>
          <a:p>
            <a:pPr marL="515937" indent="-514350" algn="just">
              <a:lnSpc>
                <a:spcPct val="100000"/>
              </a:lnSpc>
              <a:buFont typeface="+mj-lt"/>
              <a:buAutoNum type="arabicPeriod"/>
            </a:pPr>
            <a:r>
              <a:rPr lang="en-US" dirty="0" smtClean="0"/>
              <a:t>You can always tell the meaning of a word from its context.</a:t>
            </a:r>
          </a:p>
          <a:p>
            <a:pPr>
              <a:lnSpc>
                <a:spcPct val="100000"/>
              </a:lnSpc>
              <a:buNone/>
            </a:pPr>
            <a:r>
              <a:rPr lang="zh-CN" altLang="en-US" dirty="0" smtClean="0"/>
              <a:t>      </a:t>
            </a:r>
            <a:r>
              <a:rPr lang="zh-CN" altLang="en-US" sz="2400" dirty="0" smtClean="0">
                <a:solidFill>
                  <a:srgbClr val="0070C0"/>
                </a:solidFill>
              </a:rPr>
              <a:t>你常可以从上下文中猜出词义来。</a:t>
            </a:r>
            <a:endParaRPr lang="zh-CN" altLang="en-US" dirty="0" smtClean="0">
              <a:solidFill>
                <a:srgbClr val="0070C0"/>
              </a:solidFill>
            </a:endParaRPr>
          </a:p>
          <a:p>
            <a:pPr marL="515937" indent="-514350">
              <a:lnSpc>
                <a:spcPct val="100000"/>
              </a:lnSpc>
              <a:buFont typeface="+mj-lt"/>
              <a:buAutoNum type="arabicPeriod" startAt="2"/>
            </a:pPr>
            <a:r>
              <a:rPr lang="en-US" dirty="0" smtClean="0"/>
              <a:t>I would qualify that by putting it into context.</a:t>
            </a:r>
          </a:p>
          <a:p>
            <a:pPr>
              <a:lnSpc>
                <a:spcPct val="100000"/>
              </a:lnSpc>
              <a:buNone/>
            </a:pPr>
            <a:r>
              <a:rPr lang="zh-CN" altLang="en-US" sz="2400" dirty="0" smtClean="0">
                <a:solidFill>
                  <a:srgbClr val="0070C0"/>
                </a:solidFill>
              </a:rPr>
              <a:t>       我会将它放入上下文中进行具体解释。</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8" name="图片 1">
            <a:hlinkClick r:id="rId8" action="ppaction://hlinksldjump"/>
          </p:cNvPr>
          <p:cNvPicPr>
            <a:picLocks noChangeAspect="1"/>
          </p:cNvPicPr>
          <p:nvPr/>
        </p:nvPicPr>
        <p:blipFill>
          <a:blip r:embed="rId9"/>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handout </a:t>
            </a:r>
            <a:r>
              <a:rPr lang="en-US" sz="3200" dirty="0" smtClean="0"/>
              <a:t> </a:t>
            </a:r>
            <a:r>
              <a:rPr lang="en-US" dirty="0" smtClean="0"/>
              <a:t>                 </a:t>
            </a:r>
            <a:r>
              <a:rPr lang="en-US" i="1" dirty="0" smtClean="0">
                <a:solidFill>
                  <a:srgbClr val="C00000"/>
                </a:solidFill>
              </a:rPr>
              <a:t>n. </a:t>
            </a:r>
            <a:r>
              <a:rPr lang="en-US" dirty="0" smtClean="0">
                <a:solidFill>
                  <a:srgbClr val="C00000"/>
                </a:solidFill>
              </a:rPr>
              <a:t>[C] </a:t>
            </a:r>
            <a:r>
              <a:rPr lang="en-US" dirty="0" smtClean="0"/>
              <a:t>a piece of paper with information on it that is given to everyone in a group, especially a class of students </a:t>
            </a:r>
            <a:r>
              <a:rPr lang="zh-CN" altLang="en-US" sz="2400" dirty="0" smtClean="0">
                <a:solidFill>
                  <a:srgbClr val="0070C0"/>
                </a:solidFill>
              </a:rPr>
              <a:t>（尤指发给学生的）讲义</a:t>
            </a:r>
            <a:endParaRPr lang="zh-CN" altLang="en-US" dirty="0" smtClean="0">
              <a:solidFill>
                <a:srgbClr val="0070C0"/>
              </a:solidFill>
            </a:endParaRPr>
          </a:p>
          <a:p>
            <a:pPr algn="just" eaLnBrk="1" hangingPunct="1">
              <a:lnSpc>
                <a:spcPct val="100000"/>
              </a:lnSpc>
              <a:buNone/>
              <a:defRPr/>
            </a:pPr>
            <a:r>
              <a:rPr lang="en-US" altLang="zh-CN" i="1" dirty="0" smtClean="0"/>
              <a:t>e.g.</a:t>
            </a:r>
          </a:p>
          <a:p>
            <a:pPr marL="515937" indent="-514350" algn="just">
              <a:lnSpc>
                <a:spcPct val="100000"/>
              </a:lnSpc>
              <a:buFont typeface="+mj-lt"/>
              <a:buAutoNum type="arabicPeriod"/>
            </a:pPr>
            <a:r>
              <a:rPr lang="en-US" dirty="0" smtClean="0"/>
              <a:t>On your handout I have Yeats on the subject of magic. </a:t>
            </a:r>
          </a:p>
          <a:p>
            <a:pPr algn="just">
              <a:lnSpc>
                <a:spcPct val="100000"/>
              </a:lnSpc>
              <a:buNone/>
            </a:pPr>
            <a:r>
              <a:rPr lang="zh-CN" altLang="en-US" dirty="0" smtClean="0"/>
              <a:t>      </a:t>
            </a:r>
            <a:r>
              <a:rPr lang="zh-CN" altLang="en-US" sz="2400" dirty="0" smtClean="0">
                <a:solidFill>
                  <a:srgbClr val="0070C0"/>
                </a:solidFill>
              </a:rPr>
              <a:t>在给你们的讲义里，我提到了叶芝作品的魔法。</a:t>
            </a:r>
            <a:endParaRPr lang="zh-CN" altLang="en-US" dirty="0" smtClean="0">
              <a:solidFill>
                <a:srgbClr val="0070C0"/>
              </a:solidFill>
            </a:endParaRPr>
          </a:p>
          <a:p>
            <a:pPr marL="515937" indent="-514350" algn="just">
              <a:lnSpc>
                <a:spcPct val="100000"/>
              </a:lnSpc>
              <a:buFont typeface="+mj-lt"/>
              <a:buAutoNum type="arabicPeriod" startAt="2"/>
            </a:pPr>
            <a:r>
              <a:rPr lang="en-US" dirty="0" smtClean="0"/>
              <a:t>Many teachers are opting for group discussions instead of handouts.</a:t>
            </a:r>
          </a:p>
          <a:p>
            <a:pPr>
              <a:lnSpc>
                <a:spcPct val="100000"/>
              </a:lnSpc>
              <a:buNone/>
            </a:pPr>
            <a:r>
              <a:rPr lang="zh-CN" altLang="en-US" dirty="0" smtClean="0"/>
              <a:t>      </a:t>
            </a:r>
            <a:r>
              <a:rPr lang="zh-CN" altLang="en-US" sz="2400" dirty="0" smtClean="0">
                <a:solidFill>
                  <a:srgbClr val="0070C0"/>
                </a:solidFill>
              </a:rPr>
              <a:t>许多教师选择组织小组讨论，而不是发讲义。</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50177" name="Picture 1" descr="C:\Users\zhao\AppData\Roaming\Tencent\Users\27957503\QQ\WinTemp\RichOle\8O5T0Q4Q87L$0`43KVUX6{4.png"/>
          <p:cNvPicPr>
            <a:picLocks noChangeAspect="1" noChangeArrowheads="1"/>
          </p:cNvPicPr>
          <p:nvPr/>
        </p:nvPicPr>
        <p:blipFill>
          <a:blip r:embed="rId8"/>
          <a:srcRect/>
          <a:stretch>
            <a:fillRect/>
          </a:stretch>
        </p:blipFill>
        <p:spPr bwMode="auto">
          <a:xfrm>
            <a:off x="2198894" y="807390"/>
            <a:ext cx="1323975" cy="238125"/>
          </a:xfrm>
          <a:prstGeom prst="rect">
            <a:avLst/>
          </a:prstGeom>
          <a:noFill/>
        </p:spPr>
      </p:pic>
      <p:pic>
        <p:nvPicPr>
          <p:cNvPr id="9" name="图片 1">
            <a:hlinkClick r:id="rId9" action="ppaction://hlinksldjump"/>
          </p:cNvPr>
          <p:cNvPicPr>
            <a:picLocks noChangeAspect="1"/>
          </p:cNvPicPr>
          <p:nvPr/>
        </p:nvPicPr>
        <p:blipFill>
          <a:blip r:embed="rId10"/>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nSpc>
                <a:spcPct val="100000"/>
              </a:lnSpc>
              <a:buNone/>
            </a:pPr>
            <a:r>
              <a:rPr lang="en-US" sz="3200" b="1" dirty="0" smtClean="0"/>
              <a:t>engage </a:t>
            </a:r>
            <a:r>
              <a:rPr lang="en-US" sz="3200" dirty="0" smtClean="0"/>
              <a:t> </a:t>
            </a:r>
            <a:r>
              <a:rPr lang="en-US" dirty="0" smtClean="0"/>
              <a:t>                   </a:t>
            </a:r>
            <a:r>
              <a:rPr lang="en-US" i="1" dirty="0" smtClean="0">
                <a:solidFill>
                  <a:srgbClr val="C00000"/>
                </a:solidFill>
              </a:rPr>
              <a:t>v.</a:t>
            </a:r>
            <a:endParaRPr lang="zh-CN" altLang="en-US" dirty="0" smtClean="0">
              <a:solidFill>
                <a:srgbClr val="C00000"/>
              </a:solidFill>
            </a:endParaRPr>
          </a:p>
          <a:p>
            <a:pPr algn="just">
              <a:lnSpc>
                <a:spcPct val="100000"/>
              </a:lnSpc>
              <a:buNone/>
            </a:pPr>
            <a:r>
              <a:rPr lang="en-US" b="1" dirty="0" smtClean="0"/>
              <a:t>1.</a:t>
            </a:r>
            <a:r>
              <a:rPr lang="en-US" dirty="0" smtClean="0"/>
              <a:t> (</a:t>
            </a:r>
            <a:r>
              <a:rPr lang="en-US" b="1" dirty="0" smtClean="0">
                <a:latin typeface="Times New Roman" pitchFamily="18" charset="0"/>
                <a:cs typeface="Times New Roman" pitchFamily="18" charset="0"/>
              </a:rPr>
              <a:t>~ </a:t>
            </a:r>
            <a:r>
              <a:rPr lang="en-US" b="1" dirty="0" smtClean="0"/>
              <a:t>with</a:t>
            </a:r>
            <a:r>
              <a:rPr lang="en-US" dirty="0" smtClean="0"/>
              <a:t>) to make an effort to understand and deal with sb. or sth. </a:t>
            </a:r>
            <a:r>
              <a:rPr lang="zh-CN" altLang="en-US" sz="2400" dirty="0" smtClean="0">
                <a:solidFill>
                  <a:srgbClr val="0070C0"/>
                </a:solidFill>
              </a:rPr>
              <a:t>理会；处理</a:t>
            </a:r>
            <a:endParaRPr lang="en-US" dirty="0" smtClean="0">
              <a:solidFill>
                <a:srgbClr val="0070C0"/>
              </a:solidFill>
            </a:endParaRPr>
          </a:p>
          <a:p>
            <a:pPr algn="just">
              <a:lnSpc>
                <a:spcPct val="100000"/>
              </a:lnSpc>
              <a:buNone/>
            </a:pPr>
            <a:r>
              <a:rPr lang="en-US" altLang="zh-CN" i="1" dirty="0" smtClean="0"/>
              <a:t>e.g.</a:t>
            </a:r>
          </a:p>
          <a:p>
            <a:pPr marL="515937" indent="-514350" algn="just">
              <a:lnSpc>
                <a:spcPct val="100000"/>
              </a:lnSpc>
              <a:buFont typeface="+mj-lt"/>
              <a:buAutoNum type="arabicPeriod"/>
            </a:pPr>
            <a:r>
              <a:rPr lang="en-US" altLang="zh-CN" dirty="0" smtClean="0"/>
              <a:t>She found it hard to engage with office life.</a:t>
            </a:r>
          </a:p>
          <a:p>
            <a:pPr algn="just">
              <a:lnSpc>
                <a:spcPct val="100000"/>
              </a:lnSpc>
              <a:buNone/>
            </a:pPr>
            <a:r>
              <a:rPr lang="zh-CN" altLang="en-US" dirty="0" smtClean="0"/>
              <a:t>      </a:t>
            </a:r>
            <a:r>
              <a:rPr lang="zh-CN" altLang="en-US" sz="2400" dirty="0" smtClean="0">
                <a:solidFill>
                  <a:srgbClr val="0070C0"/>
                </a:solidFill>
              </a:rPr>
              <a:t>她发现自己难以应付办公室的工作。</a:t>
            </a:r>
            <a:endParaRPr lang="zh-CN" altLang="en-US" dirty="0" smtClean="0">
              <a:solidFill>
                <a:srgbClr val="0070C0"/>
              </a:solidFill>
            </a:endParaRPr>
          </a:p>
          <a:p>
            <a:pPr marL="515937" indent="-514350" algn="just">
              <a:lnSpc>
                <a:spcPct val="100000"/>
              </a:lnSpc>
              <a:buFont typeface="+mj-lt"/>
              <a:buAutoNum type="arabicPeriod" startAt="2"/>
            </a:pPr>
            <a:r>
              <a:rPr lang="en-US" altLang="zh-CN" dirty="0" smtClean="0"/>
              <a:t>She had vowed to go out of her way to engage with the Irish people at local community level.</a:t>
            </a:r>
          </a:p>
          <a:p>
            <a:pPr>
              <a:lnSpc>
                <a:spcPct val="100000"/>
              </a:lnSpc>
              <a:buNone/>
            </a:pPr>
            <a:r>
              <a:rPr lang="zh-CN" altLang="en-US" sz="2400" dirty="0" smtClean="0">
                <a:solidFill>
                  <a:srgbClr val="0070C0"/>
                </a:solidFill>
              </a:rPr>
              <a:t>       她已经发誓要努力处理好与当地爱尔兰人的关系。</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49153" name="AutoShape 1" descr="C:\Users\zhao\AppData\Roaming\Tencent\Users\27957503\QQ\WinTemp\RichOle\4NT6@Q{MPMJ8LG$R9~A1U.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9154" name="AutoShape 2" descr="C:\Users\zhao\AppData\Roaming\Tencent\Users\27957503\QQ\WinTemp\RichOle\4NT6@Q{MPMJ8LG$R9~A1U.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9155" name="Picture 3" descr="C:\Users\zhao\AppData\Roaming\Tencent\Users\27957503\QQ\WinTemp\RichOle\PCHJN@3FG`L8Q[OOM@7DBI6.png"/>
          <p:cNvPicPr>
            <a:picLocks noChangeAspect="1" noChangeArrowheads="1"/>
          </p:cNvPicPr>
          <p:nvPr/>
        </p:nvPicPr>
        <p:blipFill>
          <a:blip r:embed="rId7"/>
          <a:srcRect/>
          <a:stretch>
            <a:fillRect/>
          </a:stretch>
        </p:blipFill>
        <p:spPr bwMode="auto">
          <a:xfrm>
            <a:off x="1647436" y="828748"/>
            <a:ext cx="1162050" cy="285750"/>
          </a:xfrm>
          <a:prstGeom prst="rect">
            <a:avLst/>
          </a:prstGeom>
          <a:noFill/>
        </p:spPr>
      </p:pic>
      <p:pic>
        <p:nvPicPr>
          <p:cNvPr id="9" name="图片 10" descr="MORE"/>
          <p:cNvPicPr>
            <a:picLocks noChangeAspect="1" noChangeArrowheads="1"/>
          </p:cNvPicPr>
          <p:nvPr/>
        </p:nvPicPr>
        <p:blipFill>
          <a:blip r:embed="rId8"/>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b="1" dirty="0" smtClean="0"/>
              <a:t>2.</a:t>
            </a:r>
            <a:r>
              <a:rPr lang="en-US" dirty="0" smtClean="0"/>
              <a:t> (</a:t>
            </a:r>
            <a:r>
              <a:rPr lang="en-US" i="1" dirty="0" err="1" smtClean="0"/>
              <a:t>fml</a:t>
            </a:r>
            <a:r>
              <a:rPr lang="en-US" dirty="0" smtClean="0"/>
              <a:t>) to attract and keep sb.’s interest or attention  </a:t>
            </a:r>
            <a:r>
              <a:rPr lang="zh-CN" altLang="en-US" sz="2400" dirty="0" smtClean="0">
                <a:solidFill>
                  <a:srgbClr val="0070C0"/>
                </a:solidFill>
              </a:rPr>
              <a:t>吸引住（某人的 兴趣、注意力）</a:t>
            </a:r>
            <a:endParaRPr lang="zh-CN" altLang="en-US" dirty="0" smtClean="0">
              <a:solidFill>
                <a:srgbClr val="0070C0"/>
              </a:solidFill>
            </a:endParaRPr>
          </a:p>
          <a:p>
            <a:pPr eaLnBrk="1" hangingPunct="1">
              <a:lnSpc>
                <a:spcPct val="100000"/>
              </a:lnSpc>
              <a:buNone/>
              <a:defRPr/>
            </a:pPr>
            <a:r>
              <a:rPr lang="en-US" altLang="zh-CN" i="1" dirty="0" smtClean="0"/>
              <a:t>e.g.</a:t>
            </a:r>
          </a:p>
          <a:p>
            <a:pPr eaLnBrk="1" hangingPunct="1">
              <a:lnSpc>
                <a:spcPct val="100000"/>
              </a:lnSpc>
              <a:buNone/>
              <a:defRPr/>
            </a:pPr>
            <a:r>
              <a:rPr lang="en-US" altLang="zh-CN" dirty="0" smtClean="0"/>
              <a:t>1. </a:t>
            </a:r>
            <a:r>
              <a:rPr lang="en-US" dirty="0" smtClean="0"/>
              <a:t>The new novel didn’t engage his interest for long.</a:t>
            </a:r>
            <a:endParaRPr lang="zh-CN" altLang="en-US" dirty="0" smtClean="0"/>
          </a:p>
          <a:p>
            <a:pPr eaLnBrk="1" hangingPunct="1">
              <a:lnSpc>
                <a:spcPct val="100000"/>
              </a:lnSpc>
              <a:buNone/>
              <a:defRPr/>
            </a:pPr>
            <a:r>
              <a:rPr lang="zh-CN" altLang="en-US" sz="2400" dirty="0" smtClean="0">
                <a:solidFill>
                  <a:srgbClr val="0070C0"/>
                </a:solidFill>
              </a:rPr>
              <a:t>     他对这本新小说的兴趣并没有维持多久。</a:t>
            </a:r>
            <a:endParaRPr lang="en-US" altLang="zh-CN" sz="2400" dirty="0" smtClean="0">
              <a:solidFill>
                <a:srgbClr val="0070C0"/>
              </a:solidFill>
            </a:endParaRPr>
          </a:p>
          <a:p>
            <a:pPr eaLnBrk="1" hangingPunct="1">
              <a:lnSpc>
                <a:spcPct val="100000"/>
              </a:lnSpc>
              <a:buNone/>
              <a:defRPr/>
            </a:pPr>
            <a:r>
              <a:rPr lang="en-US" altLang="zh-CN" dirty="0" smtClean="0"/>
              <a:t>2. A good radio script should be able to engage the listener.</a:t>
            </a:r>
          </a:p>
          <a:p>
            <a:pPr eaLnBrk="1" hangingPunct="1">
              <a:lnSpc>
                <a:spcPct val="100000"/>
              </a:lnSpc>
              <a:buNone/>
              <a:defRPr/>
            </a:pPr>
            <a:r>
              <a:rPr lang="zh-CN" altLang="en-US" sz="2400" dirty="0" smtClean="0">
                <a:solidFill>
                  <a:srgbClr val="0070C0"/>
                </a:solidFill>
              </a:rPr>
              <a:t>     优秀的广播剧剧本能够吸引听众。</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8" name="图片 1">
            <a:hlinkClick r:id="rId8" action="ppaction://hlinksldjump"/>
          </p:cNvPr>
          <p:cNvPicPr>
            <a:picLocks noChangeAspect="1"/>
          </p:cNvPicPr>
          <p:nvPr/>
        </p:nvPicPr>
        <p:blipFill>
          <a:blip r:embed="rId9"/>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80000"/>
              </a:lnSpc>
              <a:buNone/>
            </a:pPr>
            <a:r>
              <a:rPr lang="en-US" sz="3200" b="1" dirty="0" smtClean="0"/>
              <a:t>critical </a:t>
            </a:r>
            <a:r>
              <a:rPr lang="en-US" dirty="0" smtClean="0"/>
              <a:t>                     </a:t>
            </a:r>
            <a:r>
              <a:rPr lang="en-US" i="1" dirty="0" smtClean="0">
                <a:solidFill>
                  <a:srgbClr val="C00000"/>
                </a:solidFill>
              </a:rPr>
              <a:t>a.</a:t>
            </a:r>
            <a:endParaRPr lang="zh-CN" altLang="en-US" dirty="0" smtClean="0">
              <a:solidFill>
                <a:srgbClr val="C00000"/>
              </a:solidFill>
            </a:endParaRPr>
          </a:p>
          <a:p>
            <a:pPr algn="just">
              <a:lnSpc>
                <a:spcPct val="80000"/>
              </a:lnSpc>
              <a:buNone/>
            </a:pPr>
            <a:r>
              <a:rPr lang="en-US" b="1" dirty="0" smtClean="0"/>
              <a:t>1. </a:t>
            </a:r>
            <a:r>
              <a:rPr lang="en-US" dirty="0" smtClean="0"/>
              <a:t>expressing an opinion when you think </a:t>
            </a:r>
            <a:r>
              <a:rPr lang="en-US" dirty="0" err="1" smtClean="0"/>
              <a:t>sth</a:t>
            </a:r>
            <a:r>
              <a:rPr lang="en-US" dirty="0" smtClean="0"/>
              <a:t>. is wrong or bad </a:t>
            </a:r>
            <a:r>
              <a:rPr lang="zh-CN" altLang="en-US" sz="2400" dirty="0" smtClean="0">
                <a:solidFill>
                  <a:srgbClr val="0070C0"/>
                </a:solidFill>
              </a:rPr>
              <a:t>批判的；爱挑剔的；吹毛求疵的</a:t>
            </a:r>
            <a:endParaRPr lang="en-US" dirty="0" smtClean="0">
              <a:solidFill>
                <a:srgbClr val="0070C0"/>
              </a:solidFill>
            </a:endParaRPr>
          </a:p>
          <a:p>
            <a:pPr algn="just">
              <a:lnSpc>
                <a:spcPct val="80000"/>
              </a:lnSpc>
              <a:buNone/>
            </a:pPr>
            <a:r>
              <a:rPr lang="en-US" i="1" dirty="0" smtClean="0"/>
              <a:t>e.g. </a:t>
            </a:r>
          </a:p>
          <a:p>
            <a:pPr marL="515937" indent="-514350" algn="just">
              <a:lnSpc>
                <a:spcPct val="80000"/>
              </a:lnSpc>
              <a:buFont typeface="+mj-lt"/>
              <a:buAutoNum type="arabicPeriod"/>
            </a:pPr>
            <a:r>
              <a:rPr lang="en-US" altLang="zh-CN" dirty="0" smtClean="0"/>
              <a:t>His report is highly critical of the trial judge.</a:t>
            </a:r>
          </a:p>
          <a:p>
            <a:pPr algn="just">
              <a:lnSpc>
                <a:spcPct val="80000"/>
              </a:lnSpc>
              <a:buNone/>
            </a:pPr>
            <a:r>
              <a:rPr lang="zh-CN" altLang="en-US" sz="2400" dirty="0" smtClean="0">
                <a:solidFill>
                  <a:srgbClr val="0070C0"/>
                </a:solidFill>
              </a:rPr>
              <a:t>       他在报告中对主审法官有颇多批评。</a:t>
            </a:r>
          </a:p>
          <a:p>
            <a:pPr marL="515937" indent="-514350" algn="just">
              <a:lnSpc>
                <a:spcPct val="80000"/>
              </a:lnSpc>
              <a:buFont typeface="+mj-lt"/>
              <a:buAutoNum type="arabicPeriod" startAt="2"/>
            </a:pPr>
            <a:r>
              <a:rPr lang="en-US" altLang="zh-CN" dirty="0" smtClean="0"/>
              <a:t>He has apologized for critical remarks he made about the referee.</a:t>
            </a:r>
          </a:p>
          <a:p>
            <a:pPr algn="just">
              <a:lnSpc>
                <a:spcPct val="80000"/>
              </a:lnSpc>
              <a:buNone/>
            </a:pPr>
            <a:r>
              <a:rPr lang="zh-CN" altLang="en-US" sz="2400" dirty="0" smtClean="0">
                <a:solidFill>
                  <a:srgbClr val="0070C0"/>
                </a:solidFill>
              </a:rPr>
              <a:t>       他为自己对裁判的出言不逊道了歉。</a:t>
            </a:r>
          </a:p>
          <a:p>
            <a:pPr algn="just">
              <a:lnSpc>
                <a:spcPct val="80000"/>
              </a:lnSpc>
              <a:buNone/>
            </a:pPr>
            <a:r>
              <a:rPr lang="en-US" b="1" dirty="0" smtClean="0"/>
              <a:t>2. </a:t>
            </a:r>
            <a:r>
              <a:rPr lang="en-US" dirty="0" smtClean="0"/>
              <a:t>very important </a:t>
            </a:r>
            <a:r>
              <a:rPr lang="zh-CN" altLang="en-US" sz="2400" dirty="0" smtClean="0">
                <a:solidFill>
                  <a:srgbClr val="0070C0"/>
                </a:solidFill>
              </a:rPr>
              <a:t>非常重要的；关键的</a:t>
            </a:r>
            <a:endParaRPr lang="zh-CN" altLang="en-US" dirty="0" smtClean="0">
              <a:solidFill>
                <a:srgbClr val="0070C0"/>
              </a:solidFill>
            </a:endParaRPr>
          </a:p>
          <a:p>
            <a:pPr algn="just">
              <a:lnSpc>
                <a:spcPct val="80000"/>
              </a:lnSpc>
              <a:buNone/>
            </a:pPr>
            <a:r>
              <a:rPr lang="en-US" altLang="zh-CN" i="1" dirty="0" smtClean="0"/>
              <a:t>e.g.</a:t>
            </a:r>
            <a:r>
              <a:rPr lang="en-US" dirty="0" smtClean="0"/>
              <a:t> </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47105" name="Picture 1" descr="C:\Users\zhao\AppData\Roaming\Tencent\Users\27957503\QQ\WinTemp\RichOle\(U0DECX077~M[L]1F{9]7L5.png"/>
          <p:cNvPicPr>
            <a:picLocks noChangeAspect="1" noChangeArrowheads="1"/>
          </p:cNvPicPr>
          <p:nvPr/>
        </p:nvPicPr>
        <p:blipFill>
          <a:blip r:embed="rId7"/>
          <a:srcRect/>
          <a:stretch>
            <a:fillRect/>
          </a:stretch>
        </p:blipFill>
        <p:spPr bwMode="auto">
          <a:xfrm>
            <a:off x="1780933" y="731190"/>
            <a:ext cx="1038225" cy="257175"/>
          </a:xfrm>
          <a:prstGeom prst="rect">
            <a:avLst/>
          </a:prstGeom>
          <a:noFill/>
        </p:spPr>
      </p:pic>
      <p:pic>
        <p:nvPicPr>
          <p:cNvPr id="7" name="图片 10" descr="MORE"/>
          <p:cNvPicPr>
            <a:picLocks noChangeAspect="1" noChangeArrowheads="1"/>
          </p:cNvPicPr>
          <p:nvPr/>
        </p:nvPicPr>
        <p:blipFill>
          <a:blip r:embed="rId8"/>
          <a:srcRect/>
          <a:stretch>
            <a:fillRect/>
          </a:stretch>
        </p:blipFill>
        <p:spPr bwMode="auto">
          <a:xfrm>
            <a:off x="6714676" y="6297194"/>
            <a:ext cx="912813" cy="228600"/>
          </a:xfrm>
          <a:prstGeom prst="rect">
            <a:avLst/>
          </a:prstGeom>
          <a:noFill/>
          <a:ln w="9525">
            <a:noFill/>
            <a:miter lim="800000"/>
            <a:headEnd/>
            <a:tailEnd/>
          </a:ln>
        </p:spPr>
      </p:pic>
      <p:sp>
        <p:nvSpPr>
          <p:cNvPr id="2" name="TextBox 1"/>
          <p:cNvSpPr txBox="1"/>
          <p:nvPr/>
        </p:nvSpPr>
        <p:spPr>
          <a:xfrm>
            <a:off x="866774" y="5029200"/>
            <a:ext cx="8086725" cy="1323439"/>
          </a:xfrm>
          <a:prstGeom prst="rect">
            <a:avLst/>
          </a:prstGeom>
          <a:noFill/>
        </p:spPr>
        <p:txBody>
          <a:bodyPr wrap="square" rtlCol="0">
            <a:spAutoFit/>
          </a:bodyPr>
          <a:lstStyle/>
          <a:p>
            <a:pPr algn="just">
              <a:buNone/>
            </a:pPr>
            <a:r>
              <a:rPr lang="en-US" altLang="zh-CN" sz="2800" dirty="0"/>
              <a:t>The incident happened at a critical point in the campaign.</a:t>
            </a:r>
          </a:p>
          <a:p>
            <a:pPr algn="just">
              <a:buNone/>
            </a:pPr>
            <a:r>
              <a:rPr lang="zh-CN" altLang="en-US" sz="2400" dirty="0" smtClean="0">
                <a:solidFill>
                  <a:srgbClr val="0070C0"/>
                </a:solidFill>
              </a:rPr>
              <a:t>该</a:t>
            </a:r>
            <a:r>
              <a:rPr lang="zh-CN" altLang="en-US" sz="2400" dirty="0">
                <a:solidFill>
                  <a:srgbClr val="0070C0"/>
                </a:solidFill>
              </a:rPr>
              <a:t>事件发生在竞选活动的关键时期</a:t>
            </a:r>
            <a:r>
              <a:rPr lang="zh-CN" altLang="en-US" sz="2400" dirty="0" smtClean="0">
                <a:solidFill>
                  <a:srgbClr val="0070C0"/>
                </a:solidFill>
              </a:rPr>
              <a:t>。</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dissolve">
                                      <p:cBhvr>
                                        <p:cTn id="2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101" name="图片 5" descr="Back">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sp>
        <p:nvSpPr>
          <p:cNvPr id="10" name="内容占位符 2"/>
          <p:cNvSpPr>
            <a:spLocks noGrp="1"/>
          </p:cNvSpPr>
          <p:nvPr>
            <p:ph idx="1"/>
          </p:nvPr>
        </p:nvSpPr>
        <p:spPr>
          <a:xfrm>
            <a:off x="184150" y="846139"/>
            <a:ext cx="8834438" cy="5429250"/>
          </a:xfrm>
        </p:spPr>
        <p:txBody>
          <a:bodyPr/>
          <a:lstStyle/>
          <a:p>
            <a:pPr eaLnBrk="1" hangingPunct="1">
              <a:buNone/>
              <a:defRPr/>
            </a:pPr>
            <a:r>
              <a:rPr lang="en-US" altLang="zh-CN" b="1" dirty="0">
                <a:solidFill>
                  <a:schemeClr val="accent1">
                    <a:lumMod val="50000"/>
                  </a:schemeClr>
                </a:solidFill>
              </a:rPr>
              <a:t>Script</a:t>
            </a:r>
          </a:p>
          <a:p>
            <a:pPr marL="0" indent="1588" algn="just" eaLnBrk="1" hangingPunct="1">
              <a:buNone/>
              <a:defRPr/>
            </a:pPr>
            <a:r>
              <a:rPr lang="en-US" altLang="zh-CN" dirty="0" smtClean="0"/>
              <a:t>Americans use the term “college students” to mean students either in colleges or universities. Not only that, Americans almost never say “going off to university” or “when I was in university.” That sounds British. Instead, they say “going off to college” and “when I was in college.” College, university: what’s the difference? Colleges and universities have many things in common. Both offer undergraduate degrees in the arts and sciences, for example. And both can help prepare young people to earn a living. But many colleges do not offer graduate studies. Another difference is that universities are generally bigger. They offer more programs and do more research. </a:t>
            </a:r>
            <a:endParaRPr lang="zh-CN" altLang="en-US" sz="2800" dirty="0"/>
          </a:p>
        </p:txBody>
      </p:sp>
      <p:pic>
        <p:nvPicPr>
          <p:cNvPr id="4102" name="图片 10" descr="MORE"/>
          <p:cNvPicPr>
            <a:picLocks noChangeAspect="1" noChangeArrowheads="1"/>
          </p:cNvPicPr>
          <p:nvPr/>
        </p:nvPicPr>
        <p:blipFill>
          <a:blip r:embed="rId5"/>
          <a:srcRect/>
          <a:stretch>
            <a:fillRect/>
          </a:stretch>
        </p:blipFill>
        <p:spPr bwMode="auto">
          <a:xfrm>
            <a:off x="7991475" y="6237288"/>
            <a:ext cx="912813" cy="228600"/>
          </a:xfrm>
          <a:prstGeom prst="rect">
            <a:avLst/>
          </a:prstGeom>
          <a:noFill/>
          <a:ln w="9525">
            <a:noFill/>
            <a:miter lim="800000"/>
            <a:headEnd/>
            <a:tailEnd/>
          </a:ln>
        </p:spPr>
      </p:pic>
      <p:pic>
        <p:nvPicPr>
          <p:cNvPr id="4104" name="图片 8" descr="音频">
            <a:hlinkClick r:id="rId6" action="ppaction://hlinkfile"/>
          </p:cNvPr>
          <p:cNvPicPr>
            <a:picLocks noChangeAspect="1" noChangeArrowheads="1"/>
          </p:cNvPicPr>
          <p:nvPr/>
        </p:nvPicPr>
        <p:blipFill>
          <a:blip r:embed="rId7"/>
          <a:srcRect/>
          <a:stretch>
            <a:fillRect/>
          </a:stretch>
        </p:blipFill>
        <p:spPr bwMode="auto">
          <a:xfrm>
            <a:off x="8478328" y="693380"/>
            <a:ext cx="476250" cy="533400"/>
          </a:xfrm>
          <a:prstGeom prst="rect">
            <a:avLst/>
          </a:prstGeom>
          <a:noFill/>
          <a:ln w="9525">
            <a:noFill/>
            <a:miter lim="800000"/>
            <a:headEnd/>
            <a:tailEnd/>
          </a:ln>
        </p:spPr>
      </p:pic>
      <p:pic>
        <p:nvPicPr>
          <p:cNvPr id="8" name="图片 6" descr="Home">
            <a:hlinkClick r:id="rId8" action="ppaction://hlinksldjump"/>
          </p:cNvPr>
          <p:cNvPicPr>
            <a:picLocks noChangeAspect="1" noChangeArrowheads="1"/>
          </p:cNvPicPr>
          <p:nvPr/>
        </p:nvPicPr>
        <p:blipFill>
          <a:blip r:embed="rId9"/>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dissolve">
                                      <p:cBhvr>
                                        <p:cTn id="7" dur="10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marL="355600" indent="-355600" eaLnBrk="1" hangingPunct="1">
              <a:buSzPct val="120000"/>
              <a:buNone/>
            </a:pPr>
            <a:r>
              <a:rPr lang="en-US" altLang="zh-CN" b="1" dirty="0" smtClean="0">
                <a:solidFill>
                  <a:schemeClr val="accent6">
                    <a:lumMod val="50000"/>
                  </a:schemeClr>
                </a:solidFill>
              </a:rPr>
              <a:t>Word family:  </a:t>
            </a:r>
            <a:r>
              <a:rPr lang="en-US" altLang="zh-CN" b="1" dirty="0" smtClean="0"/>
              <a:t>criticize  </a:t>
            </a:r>
            <a:r>
              <a:rPr lang="en-US" altLang="zh-CN" i="1" dirty="0" smtClean="0">
                <a:solidFill>
                  <a:srgbClr val="C00000"/>
                </a:solidFill>
              </a:rPr>
              <a:t>v.</a:t>
            </a:r>
            <a:r>
              <a:rPr lang="en-US" altLang="zh-CN" b="1" dirty="0" smtClean="0">
                <a:solidFill>
                  <a:srgbClr val="FF0000"/>
                </a:solidFill>
              </a:rPr>
              <a:t>       </a:t>
            </a:r>
            <a:r>
              <a:rPr lang="en-US" altLang="zh-CN" b="1" dirty="0" smtClean="0"/>
              <a:t>criticism  </a:t>
            </a:r>
            <a:r>
              <a:rPr lang="en-US" altLang="zh-CN" i="1" dirty="0" smtClean="0">
                <a:solidFill>
                  <a:srgbClr val="C00000"/>
                </a:solidFill>
              </a:rPr>
              <a:t>n.</a:t>
            </a:r>
            <a:r>
              <a:rPr lang="en-US" altLang="zh-CN" b="1" dirty="0" smtClean="0">
                <a:solidFill>
                  <a:srgbClr val="C00000"/>
                </a:solidFill>
              </a:rPr>
              <a:t>     </a:t>
            </a:r>
            <a:r>
              <a:rPr lang="en-US" altLang="zh-CN" b="1" dirty="0" smtClean="0"/>
              <a:t>critically  </a:t>
            </a:r>
            <a:r>
              <a:rPr lang="en-US" altLang="zh-CN" i="1" dirty="0" err="1" smtClean="0">
                <a:solidFill>
                  <a:srgbClr val="C00000"/>
                </a:solidFill>
              </a:rPr>
              <a:t>ad.</a:t>
            </a:r>
            <a:endParaRPr lang="en-US" altLang="zh-CN" b="1" dirty="0" smtClean="0">
              <a:solidFill>
                <a:srgbClr val="C00000"/>
              </a:solidFill>
            </a:endParaRPr>
          </a:p>
          <a:p>
            <a:pPr marL="355600" indent="-355600" eaLnBrk="1" hangingPunct="1">
              <a:buSzPct val="120000"/>
              <a:buFont typeface="Arial" pitchFamily="34" charset="0"/>
              <a:buNone/>
            </a:pPr>
            <a:r>
              <a:rPr lang="en-US" altLang="zh-CN" b="1" dirty="0" smtClean="0">
                <a:solidFill>
                  <a:schemeClr val="accent6">
                    <a:lumMod val="50000"/>
                  </a:schemeClr>
                </a:solidFill>
              </a:rPr>
              <a:t>Translate the following sentences into Chinese: </a:t>
            </a:r>
          </a:p>
          <a:p>
            <a:pPr marL="514350" indent="-514350" algn="just" eaLnBrk="1" hangingPunct="1">
              <a:lnSpc>
                <a:spcPct val="80000"/>
              </a:lnSpc>
              <a:buSzPct val="100000"/>
              <a:buFont typeface="+mj-lt"/>
              <a:buAutoNum type="arabicPeriod"/>
            </a:pPr>
            <a:r>
              <a:rPr lang="en-US" altLang="zh-CN" dirty="0" smtClean="0"/>
              <a:t>All of our cultural heritage which is useful should be inherited, but in a critical way.</a:t>
            </a:r>
          </a:p>
          <a:p>
            <a:pPr marL="355600" indent="-355600" algn="just" eaLnBrk="1" hangingPunct="1">
              <a:lnSpc>
                <a:spcPct val="80000"/>
              </a:lnSpc>
              <a:buSzPct val="120000"/>
              <a:buFont typeface="Arial" pitchFamily="34" charset="0"/>
              <a:buNone/>
            </a:pPr>
            <a:r>
              <a:rPr lang="zh-CN" altLang="en-US" sz="2000" dirty="0" smtClean="0">
                <a:solidFill>
                  <a:srgbClr val="0033CC"/>
                </a:solidFill>
              </a:rPr>
              <a:t>         </a:t>
            </a:r>
            <a:r>
              <a:rPr lang="zh-CN" altLang="en-US" sz="2400" dirty="0" smtClean="0">
                <a:solidFill>
                  <a:schemeClr val="hlink"/>
                </a:solidFill>
              </a:rPr>
              <a:t>所有有用的文化遗产都应该被继承，但是要批判地继承。</a:t>
            </a:r>
            <a:endParaRPr lang="en-US" altLang="zh-CN" sz="2000" dirty="0" smtClean="0">
              <a:solidFill>
                <a:schemeClr val="hlink"/>
              </a:solidFill>
            </a:endParaRPr>
          </a:p>
          <a:p>
            <a:pPr marL="514350" indent="-514350" algn="just" eaLnBrk="1" hangingPunct="1">
              <a:lnSpc>
                <a:spcPct val="80000"/>
              </a:lnSpc>
              <a:buSzPct val="100000"/>
              <a:buFont typeface="+mj-lt"/>
              <a:buAutoNum type="arabicPeriod" startAt="2"/>
            </a:pPr>
            <a:r>
              <a:rPr lang="en-US" altLang="zh-CN" dirty="0" smtClean="0"/>
              <a:t>The reforms of enterprises are now at the critical moment.</a:t>
            </a:r>
            <a:r>
              <a:rPr lang="en-US" altLang="zh-CN" sz="2400" dirty="0" smtClean="0"/>
              <a:t> </a:t>
            </a:r>
            <a:endParaRPr lang="en-US" altLang="zh-CN" sz="2000" dirty="0" smtClean="0"/>
          </a:p>
          <a:p>
            <a:pPr marL="355600" indent="-355600" algn="just" eaLnBrk="1" hangingPunct="1">
              <a:lnSpc>
                <a:spcPct val="80000"/>
              </a:lnSpc>
              <a:buSzPct val="120000"/>
              <a:buFont typeface="Arial" pitchFamily="34" charset="0"/>
              <a:buNone/>
            </a:pPr>
            <a:r>
              <a:rPr lang="zh-CN" altLang="en-US" sz="2400" dirty="0" smtClean="0">
                <a:solidFill>
                  <a:srgbClr val="0033CC"/>
                </a:solidFill>
              </a:rPr>
              <a:t>       </a:t>
            </a:r>
            <a:r>
              <a:rPr lang="zh-CN" altLang="en-US" sz="2400" dirty="0" smtClean="0">
                <a:solidFill>
                  <a:schemeClr val="hlink"/>
                </a:solidFill>
              </a:rPr>
              <a:t>现在企业的改革正处在紧要关头。</a:t>
            </a:r>
            <a:endParaRPr lang="en-US" altLang="zh-CN" sz="2400" dirty="0" smtClean="0">
              <a:solidFill>
                <a:schemeClr val="hlink"/>
              </a:solidFill>
            </a:endParaRPr>
          </a:p>
          <a:p>
            <a:pPr marL="515937" indent="-514350" algn="just">
              <a:buFont typeface="+mj-lt"/>
              <a:buAutoNum type="arabicPeriod" startAt="3"/>
            </a:pPr>
            <a:r>
              <a:rPr lang="en-US" altLang="zh-CN" dirty="0" smtClean="0"/>
              <a:t>You can’t criticize others when you behave so badly yourself. </a:t>
            </a:r>
          </a:p>
          <a:p>
            <a:pPr marL="355600" indent="-355600" eaLnBrk="1" hangingPunct="1">
              <a:lnSpc>
                <a:spcPct val="80000"/>
              </a:lnSpc>
              <a:buSzPct val="120000"/>
              <a:buFont typeface="Arial" pitchFamily="34" charset="0"/>
              <a:buNone/>
            </a:pPr>
            <a:r>
              <a:rPr lang="zh-CN" altLang="en-US" sz="2000" dirty="0" smtClean="0">
                <a:solidFill>
                  <a:srgbClr val="0033CC"/>
                </a:solidFill>
              </a:rPr>
              <a:t>        </a:t>
            </a:r>
            <a:r>
              <a:rPr lang="zh-CN" altLang="en-US" sz="2400" dirty="0" smtClean="0">
                <a:solidFill>
                  <a:schemeClr val="hlink"/>
                </a:solidFill>
              </a:rPr>
              <a:t>本身行为不正，则不宜批评别人。</a:t>
            </a:r>
            <a:endParaRPr lang="zh-CN" altLang="en-US" sz="2000" dirty="0" smtClean="0">
              <a:solidFill>
                <a:schemeClr val="hlink"/>
              </a:solidFill>
            </a:endParaRPr>
          </a:p>
          <a:p>
            <a:pPr marL="514350" indent="-514350" eaLnBrk="1" hangingPunct="1">
              <a:lnSpc>
                <a:spcPct val="80000"/>
              </a:lnSpc>
              <a:buSzPct val="120000"/>
              <a:buFont typeface="+mj-lt"/>
              <a:buAutoNum type="arabicPeriod" startAt="4"/>
            </a:pPr>
            <a:r>
              <a:rPr lang="en-US" altLang="zh-CN" dirty="0" smtClean="0"/>
              <a:t>His partial attitude called forth a lot of criticism. </a:t>
            </a:r>
          </a:p>
          <a:p>
            <a:pPr marL="355600" indent="-355600" eaLnBrk="1" hangingPunct="1">
              <a:buSzPct val="120000"/>
              <a:buFont typeface="Arial" pitchFamily="34" charset="0"/>
              <a:buNone/>
            </a:pPr>
            <a:r>
              <a:rPr lang="zh-CN" altLang="en-US" sz="2000" dirty="0" smtClean="0">
                <a:solidFill>
                  <a:srgbClr val="0033CC"/>
                </a:solidFill>
              </a:rPr>
              <a:t>         </a:t>
            </a:r>
            <a:r>
              <a:rPr lang="zh-CN" altLang="en-US" sz="2400" dirty="0" smtClean="0">
                <a:solidFill>
                  <a:schemeClr val="hlink"/>
                </a:solidFill>
              </a:rPr>
              <a:t>他的偏袒态度招致了不少批评。</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8" name="图片 1">
            <a:hlinkClick r:id="rId8" action="ppaction://hlinksldjump"/>
          </p:cNvPr>
          <p:cNvPicPr>
            <a:picLocks noChangeAspect="1"/>
          </p:cNvPicPr>
          <p:nvPr/>
        </p:nvPicPr>
        <p:blipFill>
          <a:blip r:embed="rId9"/>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xEl>
                                              <p:pRg st="9" end="9"/>
                                            </p:txEl>
                                          </p:spTgt>
                                        </p:tgtEl>
                                        <p:attrNameLst>
                                          <p:attrName>style.visibility</p:attrName>
                                        </p:attrNameLst>
                                      </p:cBhvr>
                                      <p:to>
                                        <p:strVal val="visible"/>
                                      </p:to>
                                    </p:set>
                                    <p:animEffect transition="in" filter="dissolve">
                                      <p:cBhvr>
                                        <p:cTn id="22" dur="500"/>
                                        <p:tgtEl>
                                          <p:spTgt spid="15">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hangingPunct="1">
              <a:lnSpc>
                <a:spcPct val="100000"/>
              </a:lnSpc>
              <a:buNone/>
            </a:pPr>
            <a:r>
              <a:rPr lang="en-US" sz="3200" b="1" dirty="0" smtClean="0"/>
              <a:t>query </a:t>
            </a:r>
            <a:r>
              <a:rPr lang="en-US" dirty="0" smtClean="0"/>
              <a:t>                  </a:t>
            </a:r>
          </a:p>
          <a:p>
            <a:pPr algn="just" hangingPunct="1">
              <a:lnSpc>
                <a:spcPct val="100000"/>
              </a:lnSpc>
              <a:buNone/>
            </a:pPr>
            <a:r>
              <a:rPr lang="en-US" b="1" dirty="0" smtClean="0"/>
              <a:t>1. </a:t>
            </a:r>
            <a:r>
              <a:rPr lang="en-US" i="1" dirty="0" smtClean="0">
                <a:solidFill>
                  <a:srgbClr val="C00000"/>
                </a:solidFill>
              </a:rPr>
              <a:t>n. </a:t>
            </a:r>
            <a:r>
              <a:rPr lang="en-US" dirty="0" smtClean="0">
                <a:solidFill>
                  <a:srgbClr val="C00000"/>
                </a:solidFill>
              </a:rPr>
              <a:t>[C] </a:t>
            </a:r>
            <a:r>
              <a:rPr lang="en-US" dirty="0" smtClean="0"/>
              <a:t>a question that you ask because you want information or because you are not certain about sth. </a:t>
            </a:r>
            <a:r>
              <a:rPr lang="zh-CN" altLang="en-US" sz="2400" dirty="0" smtClean="0">
                <a:solidFill>
                  <a:srgbClr val="0070C0"/>
                </a:solidFill>
              </a:rPr>
              <a:t>（因需要信息或对某事不大确定而提出的）问题，疑问</a:t>
            </a:r>
            <a:endParaRPr lang="zh-CN" altLang="en-US" dirty="0" smtClean="0">
              <a:solidFill>
                <a:srgbClr val="0070C0"/>
              </a:solidFill>
              <a:latin typeface="+mn-ea"/>
            </a:endParaRPr>
          </a:p>
          <a:p>
            <a:pPr algn="just" eaLnBrk="1" hangingPunct="1">
              <a:lnSpc>
                <a:spcPct val="100000"/>
              </a:lnSpc>
              <a:buNone/>
              <a:defRPr/>
            </a:pPr>
            <a:r>
              <a:rPr lang="en-US" altLang="zh-CN" i="1" dirty="0" smtClean="0"/>
              <a:t>e.g.</a:t>
            </a:r>
          </a:p>
          <a:p>
            <a:pPr marL="515937" indent="-514350" algn="just">
              <a:lnSpc>
                <a:spcPct val="100000"/>
              </a:lnSpc>
              <a:buFont typeface="+mj-lt"/>
              <a:buAutoNum type="arabicPeriod"/>
            </a:pPr>
            <a:r>
              <a:rPr lang="en-US" dirty="0" smtClean="0"/>
              <a:t>If you have any queries about this insurance, please contact Travel Insurance Services Limited.</a:t>
            </a:r>
          </a:p>
          <a:p>
            <a:pPr hangingPunct="1">
              <a:lnSpc>
                <a:spcPct val="100000"/>
              </a:lnSpc>
              <a:buNone/>
            </a:pPr>
            <a:r>
              <a:rPr lang="zh-CN" altLang="en-US" sz="2400" dirty="0" smtClean="0">
                <a:solidFill>
                  <a:srgbClr val="0070C0"/>
                </a:solidFill>
              </a:rPr>
              <a:t>       如果您对此项保险有什么疑问，请联系旅行保险服务有限公</a:t>
            </a:r>
            <a:endParaRPr lang="en-US" altLang="zh-CN" sz="2400" dirty="0" smtClean="0">
              <a:solidFill>
                <a:srgbClr val="0070C0"/>
              </a:solidFill>
            </a:endParaRPr>
          </a:p>
          <a:p>
            <a:pPr hangingPunct="1">
              <a:lnSpc>
                <a:spcPct val="100000"/>
              </a:lnSpc>
              <a:buNone/>
            </a:pPr>
            <a:r>
              <a:rPr lang="en-US" altLang="zh-CN" sz="2400" dirty="0">
                <a:solidFill>
                  <a:srgbClr val="0070C0"/>
                </a:solidFill>
              </a:rPr>
              <a:t> </a:t>
            </a:r>
            <a:r>
              <a:rPr lang="en-US" altLang="zh-CN" sz="2400" dirty="0" smtClean="0">
                <a:solidFill>
                  <a:srgbClr val="0070C0"/>
                </a:solidFill>
              </a:rPr>
              <a:t>      </a:t>
            </a:r>
            <a:r>
              <a:rPr lang="zh-CN" altLang="en-US" sz="2400" dirty="0" smtClean="0">
                <a:solidFill>
                  <a:srgbClr val="0070C0"/>
                </a:solidFill>
              </a:rPr>
              <a:t>司。</a:t>
            </a:r>
          </a:p>
          <a:p>
            <a:pPr marL="515937" indent="-514350" eaLnBrk="1" hangingPunct="1">
              <a:lnSpc>
                <a:spcPct val="100000"/>
              </a:lnSpc>
              <a:buFont typeface="+mj-lt"/>
              <a:buAutoNum type="arabicPeriod" startAt="2"/>
              <a:defRPr/>
            </a:pPr>
            <a:r>
              <a:rPr lang="en-US" altLang="zh-CN" dirty="0" smtClean="0"/>
              <a:t>It’s a new query for just those terms.</a:t>
            </a:r>
          </a:p>
          <a:p>
            <a:pPr eaLnBrk="1" hangingPunct="1">
              <a:lnSpc>
                <a:spcPct val="100000"/>
              </a:lnSpc>
              <a:buNone/>
              <a:defRPr/>
            </a:pPr>
            <a:r>
              <a:rPr lang="en-US" altLang="zh-CN" sz="2400" dirty="0" smtClean="0">
                <a:solidFill>
                  <a:srgbClr val="0070C0"/>
                </a:solidFill>
              </a:rPr>
              <a:t>       </a:t>
            </a:r>
            <a:r>
              <a:rPr lang="zh-CN" altLang="en-US" sz="2400" dirty="0" smtClean="0">
                <a:solidFill>
                  <a:srgbClr val="0070C0"/>
                </a:solidFill>
              </a:rPr>
              <a:t>这个新的疑问仅针对那些条款。</a:t>
            </a:r>
            <a:endParaRPr lang="en-US" altLang="zh-CN" sz="2400" dirty="0" smtClean="0">
              <a:solidFill>
                <a:srgbClr val="0070C0"/>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45057" name="Picture 1" descr="C:\Users\zhao\AppData\Roaming\Tencent\Users\27957503\QQ\WinTemp\RichOle\0@Y%GT}T(9T$)`LB)5%4IP9.png"/>
          <p:cNvPicPr>
            <a:picLocks noChangeAspect="1" noChangeArrowheads="1"/>
          </p:cNvPicPr>
          <p:nvPr/>
        </p:nvPicPr>
        <p:blipFill>
          <a:blip r:embed="rId7"/>
          <a:srcRect/>
          <a:stretch>
            <a:fillRect/>
          </a:stretch>
        </p:blipFill>
        <p:spPr bwMode="auto">
          <a:xfrm>
            <a:off x="1410211" y="844153"/>
            <a:ext cx="1104900" cy="257175"/>
          </a:xfrm>
          <a:prstGeom prst="rect">
            <a:avLst/>
          </a:prstGeom>
          <a:noFill/>
        </p:spPr>
      </p:pic>
      <p:pic>
        <p:nvPicPr>
          <p:cNvPr id="7" name="图片 10" descr="MORE"/>
          <p:cNvPicPr>
            <a:picLocks noChangeAspect="1" noChangeArrowheads="1"/>
          </p:cNvPicPr>
          <p:nvPr/>
        </p:nvPicPr>
        <p:blipFill>
          <a:blip r:embed="rId8"/>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eaLnBrk="1" hangingPunct="1">
              <a:lnSpc>
                <a:spcPct val="100000"/>
              </a:lnSpc>
              <a:buNone/>
              <a:defRPr/>
            </a:pPr>
            <a:r>
              <a:rPr lang="en-US" altLang="zh-CN" b="1" dirty="0" smtClean="0"/>
              <a:t>2. </a:t>
            </a:r>
            <a:r>
              <a:rPr lang="en-US" altLang="zh-CN" i="1" dirty="0" smtClean="0">
                <a:solidFill>
                  <a:srgbClr val="C00000"/>
                </a:solidFill>
              </a:rPr>
              <a:t>v.</a:t>
            </a:r>
            <a:r>
              <a:rPr lang="en-US" altLang="zh-CN" dirty="0" smtClean="0"/>
              <a:t> to ask a question about </a:t>
            </a:r>
            <a:r>
              <a:rPr lang="en-US" altLang="zh-CN" dirty="0" err="1" smtClean="0"/>
              <a:t>sth</a:t>
            </a:r>
            <a:r>
              <a:rPr lang="en-US" altLang="zh-CN" dirty="0" smtClean="0"/>
              <a:t>. because you have doubts about it </a:t>
            </a:r>
            <a:r>
              <a:rPr lang="zh-CN" altLang="en-US" sz="2400" dirty="0" smtClean="0">
                <a:solidFill>
                  <a:srgbClr val="0070C0"/>
                </a:solidFill>
              </a:rPr>
              <a:t>质疑</a:t>
            </a:r>
            <a:endParaRPr lang="en-US" altLang="zh-CN" sz="2400" dirty="0" smtClean="0">
              <a:solidFill>
                <a:srgbClr val="0070C0"/>
              </a:solidFill>
            </a:endParaRPr>
          </a:p>
          <a:p>
            <a:pPr algn="just">
              <a:lnSpc>
                <a:spcPct val="100000"/>
              </a:lnSpc>
              <a:buNone/>
            </a:pPr>
            <a:r>
              <a:rPr lang="en-US" altLang="zh-CN" i="1" dirty="0" smtClean="0"/>
              <a:t>e.g. </a:t>
            </a:r>
            <a:r>
              <a:rPr lang="en-US" dirty="0" smtClean="0"/>
              <a:t>She queried what he said.</a:t>
            </a:r>
          </a:p>
          <a:p>
            <a:pPr algn="just">
              <a:lnSpc>
                <a:spcPct val="100000"/>
              </a:lnSpc>
              <a:buNone/>
            </a:pPr>
            <a:r>
              <a:rPr lang="zh-CN" altLang="en-US" sz="2400" dirty="0" smtClean="0">
                <a:solidFill>
                  <a:srgbClr val="0070C0"/>
                </a:solidFill>
              </a:rPr>
              <a:t>        她对他说的话表示怀疑。</a:t>
            </a:r>
            <a:endParaRPr lang="en-US" altLang="zh-CN" sz="2400" dirty="0" smtClean="0"/>
          </a:p>
          <a:p>
            <a:pPr algn="just">
              <a:lnSpc>
                <a:spcPct val="100000"/>
              </a:lnSpc>
              <a:buNone/>
            </a:pPr>
            <a:r>
              <a:rPr lang="en-US" altLang="zh-CN" b="1" dirty="0" smtClean="0"/>
              <a:t>3. </a:t>
            </a:r>
            <a:r>
              <a:rPr lang="en-US" altLang="zh-CN" i="1" dirty="0" smtClean="0">
                <a:solidFill>
                  <a:srgbClr val="C00000"/>
                </a:solidFill>
              </a:rPr>
              <a:t>v. </a:t>
            </a:r>
            <a:r>
              <a:rPr lang="en-US" altLang="zh-CN" dirty="0"/>
              <a:t>to </a:t>
            </a:r>
            <a:r>
              <a:rPr lang="en-US" altLang="zh-CN" dirty="0" smtClean="0"/>
              <a:t>ask </a:t>
            </a:r>
            <a:r>
              <a:rPr lang="en-US" altLang="zh-CN" dirty="0" err="1" smtClean="0"/>
              <a:t>sth</a:t>
            </a:r>
            <a:r>
              <a:rPr lang="en-US" altLang="zh-CN" dirty="0" smtClean="0"/>
              <a:t>. </a:t>
            </a:r>
            <a:r>
              <a:rPr lang="zh-CN" altLang="en-US" sz="2400" dirty="0" smtClean="0">
                <a:solidFill>
                  <a:srgbClr val="0070C0"/>
                </a:solidFill>
              </a:rPr>
              <a:t>询问</a:t>
            </a:r>
            <a:endParaRPr lang="en-US" altLang="zh-CN" sz="2400" dirty="0" smtClean="0">
              <a:solidFill>
                <a:srgbClr val="0070C0"/>
              </a:solidFill>
            </a:endParaRPr>
          </a:p>
          <a:p>
            <a:pPr algn="just">
              <a:lnSpc>
                <a:spcPct val="100000"/>
              </a:lnSpc>
              <a:buNone/>
            </a:pPr>
            <a:r>
              <a:rPr lang="en-US" altLang="zh-CN" i="1" dirty="0" smtClean="0"/>
              <a:t>e.g. </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8" name="图片 1">
            <a:hlinkClick r:id="rId8" action="ppaction://hlinksldjump"/>
          </p:cNvPr>
          <p:cNvPicPr>
            <a:picLocks noChangeAspect="1"/>
          </p:cNvPicPr>
          <p:nvPr/>
        </p:nvPicPr>
        <p:blipFill>
          <a:blip r:embed="rId9"/>
          <a:srcRect/>
          <a:stretch>
            <a:fillRect/>
          </a:stretch>
        </p:blipFill>
        <p:spPr bwMode="auto">
          <a:xfrm>
            <a:off x="8191811" y="6118225"/>
            <a:ext cx="760413" cy="539750"/>
          </a:xfrm>
          <a:prstGeom prst="rect">
            <a:avLst/>
          </a:prstGeom>
          <a:noFill/>
          <a:ln w="9525">
            <a:noFill/>
            <a:miter lim="800000"/>
            <a:headEnd/>
            <a:tailEnd/>
          </a:ln>
        </p:spPr>
      </p:pic>
      <p:sp>
        <p:nvSpPr>
          <p:cNvPr id="2" name="TextBox 1"/>
          <p:cNvSpPr txBox="1"/>
          <p:nvPr/>
        </p:nvSpPr>
        <p:spPr>
          <a:xfrm>
            <a:off x="862012" y="3257431"/>
            <a:ext cx="8090211" cy="1323439"/>
          </a:xfrm>
          <a:prstGeom prst="rect">
            <a:avLst/>
          </a:prstGeom>
          <a:noFill/>
        </p:spPr>
        <p:txBody>
          <a:bodyPr wrap="square" rtlCol="0">
            <a:spAutoFit/>
          </a:bodyPr>
          <a:lstStyle/>
          <a:p>
            <a:pPr algn="just"/>
            <a:r>
              <a:rPr lang="en-US" altLang="zh-CN" sz="2800" dirty="0"/>
              <a:t>One of the journalists queried whether corruption could have been involved</a:t>
            </a:r>
            <a:r>
              <a:rPr lang="en-US" altLang="zh-CN" sz="2800" dirty="0" smtClean="0"/>
              <a:t>.</a:t>
            </a:r>
          </a:p>
          <a:p>
            <a:pPr algn="just"/>
            <a:r>
              <a:rPr lang="zh-CN" altLang="en-US" sz="2400" dirty="0" smtClean="0">
                <a:solidFill>
                  <a:srgbClr val="0070C0"/>
                </a:solidFill>
                <a:latin typeface="+mn-lt"/>
                <a:ea typeface="+mn-ea"/>
              </a:rPr>
              <a:t>其中</a:t>
            </a:r>
            <a:r>
              <a:rPr lang="zh-CN" altLang="en-US" sz="2400" dirty="0">
                <a:solidFill>
                  <a:srgbClr val="0070C0"/>
                </a:solidFill>
                <a:latin typeface="+mn-lt"/>
                <a:ea typeface="+mn-ea"/>
              </a:rPr>
              <a:t>一位新闻记者询问是否有腐败的可能性</a:t>
            </a:r>
            <a:r>
              <a:rPr lang="zh-CN" altLang="en-US" sz="2400" dirty="0" smtClean="0">
                <a:solidFill>
                  <a:srgbClr val="0070C0"/>
                </a:solidFill>
                <a:latin typeface="+mn-lt"/>
                <a:ea typeface="+mn-ea"/>
              </a:rPr>
              <a:t>。</a:t>
            </a:r>
            <a:endParaRPr lang="zh-CN" altLang="en-US" sz="2400" dirty="0">
              <a:solidFill>
                <a:srgbClr val="0070C0"/>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dissolve">
                                      <p:cBhvr>
                                        <p:cTn id="7" dur="500"/>
                                        <p:tgtEl>
                                          <p:spTgt spid="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effective </a:t>
            </a:r>
            <a:r>
              <a:rPr lang="en-US" dirty="0" smtClean="0"/>
              <a:t>                      </a:t>
            </a:r>
            <a:r>
              <a:rPr lang="en-US" i="1" dirty="0" smtClean="0">
                <a:solidFill>
                  <a:srgbClr val="C00000"/>
                </a:solidFill>
              </a:rPr>
              <a:t>a.</a:t>
            </a:r>
            <a:r>
              <a:rPr lang="en-US" i="1" dirty="0" smtClean="0"/>
              <a:t> </a:t>
            </a:r>
            <a:r>
              <a:rPr lang="en-US" dirty="0" smtClean="0"/>
              <a:t>s</a:t>
            </a:r>
            <a:r>
              <a:rPr lang="en-US" altLang="zh-CN" dirty="0" smtClean="0"/>
              <a:t>b.</a:t>
            </a:r>
            <a:r>
              <a:rPr lang="en-US" dirty="0" smtClean="0"/>
              <a:t> or </a:t>
            </a:r>
            <a:r>
              <a:rPr lang="en-US" dirty="0" err="1" smtClean="0"/>
              <a:t>sth</a:t>
            </a:r>
            <a:r>
              <a:rPr lang="en-US" dirty="0" smtClean="0"/>
              <a:t>. that is effective works well and produces the result that was intended </a:t>
            </a:r>
            <a:r>
              <a:rPr lang="zh-CN" altLang="en-US" sz="2400" dirty="0" smtClean="0">
                <a:solidFill>
                  <a:srgbClr val="0070C0"/>
                </a:solidFill>
              </a:rPr>
              <a:t>有效的；产生预想效果的</a:t>
            </a:r>
            <a:endParaRPr lang="zh-CN" altLang="en-US" dirty="0" smtClean="0">
              <a:solidFill>
                <a:srgbClr val="0070C0"/>
              </a:solidFill>
            </a:endParaRPr>
          </a:p>
          <a:p>
            <a:pPr algn="just" eaLnBrk="1" hangingPunct="1">
              <a:lnSpc>
                <a:spcPct val="80000"/>
              </a:lnSpc>
              <a:buNone/>
              <a:defRPr/>
            </a:pPr>
            <a:r>
              <a:rPr lang="en-US" altLang="zh-CN" i="1" dirty="0" smtClean="0"/>
              <a:t>e.g.</a:t>
            </a:r>
          </a:p>
          <a:p>
            <a:pPr marL="515937" indent="-514350" algn="just" eaLnBrk="1" hangingPunct="1">
              <a:buFont typeface="+mj-lt"/>
              <a:buAutoNum type="arabicPeriod"/>
              <a:defRPr/>
            </a:pPr>
            <a:r>
              <a:rPr lang="en-US" altLang="zh-CN" dirty="0" smtClean="0"/>
              <a:t>Simple antibiotics are effective against this organism.</a:t>
            </a:r>
          </a:p>
          <a:p>
            <a:pPr algn="just" eaLnBrk="1" hangingPunct="1">
              <a:buNone/>
              <a:defRPr/>
            </a:pPr>
            <a:r>
              <a:rPr lang="zh-CN" altLang="en-US" sz="2400" dirty="0" smtClean="0">
                <a:solidFill>
                  <a:srgbClr val="0070C0"/>
                </a:solidFill>
              </a:rPr>
              <a:t>        一般的抗生素能够有效对抗这种微生物。</a:t>
            </a:r>
          </a:p>
          <a:p>
            <a:pPr marL="515937" indent="-514350" algn="just" eaLnBrk="1" hangingPunct="1">
              <a:buFont typeface="+mj-lt"/>
              <a:buAutoNum type="arabicPeriod" startAt="2"/>
              <a:defRPr/>
            </a:pPr>
            <a:r>
              <a:rPr lang="en-US" altLang="zh-CN" dirty="0" smtClean="0"/>
              <a:t>Punishment can never be an effective cure for acute social problems. </a:t>
            </a:r>
          </a:p>
          <a:p>
            <a:pPr algn="just" eaLnBrk="1" hangingPunct="1">
              <a:buNone/>
              <a:defRPr/>
            </a:pPr>
            <a:r>
              <a:rPr lang="zh-CN" altLang="en-US" sz="2400" dirty="0" smtClean="0">
                <a:solidFill>
                  <a:srgbClr val="0070C0"/>
                </a:solidFill>
              </a:rPr>
              <a:t>       惩罚绝不是解决严重社会问题的有效办法。</a:t>
            </a:r>
            <a:endParaRPr lang="en-US" altLang="zh-CN" sz="2400" dirty="0" smtClean="0">
              <a:solidFill>
                <a:srgbClr val="0070C0"/>
              </a:solidFill>
            </a:endParaRPr>
          </a:p>
          <a:p>
            <a:pPr eaLnBrk="1" hangingPunct="1">
              <a:buNone/>
              <a:defRPr/>
            </a:pPr>
            <a:r>
              <a:rPr lang="en-US" altLang="zh-CN" b="1" dirty="0" smtClean="0">
                <a:solidFill>
                  <a:schemeClr val="accent6">
                    <a:lumMod val="50000"/>
                  </a:schemeClr>
                </a:solidFill>
              </a:rPr>
              <a:t>Word family: </a:t>
            </a:r>
            <a:r>
              <a:rPr lang="en-US" altLang="zh-CN" b="1" dirty="0" smtClean="0"/>
              <a:t>effect</a:t>
            </a:r>
            <a:r>
              <a:rPr lang="en-US" altLang="zh-CN" b="1" dirty="0" smtClean="0">
                <a:solidFill>
                  <a:schemeClr val="accent6">
                    <a:lumMod val="50000"/>
                  </a:schemeClr>
                </a:solidFill>
              </a:rPr>
              <a:t>  </a:t>
            </a:r>
            <a:r>
              <a:rPr lang="en-US" altLang="zh-CN" i="1" dirty="0" smtClean="0">
                <a:solidFill>
                  <a:srgbClr val="C00000"/>
                </a:solidFill>
              </a:rPr>
              <a:t>n. &amp; v.</a:t>
            </a:r>
          </a:p>
          <a:p>
            <a:pPr algn="just" eaLnBrk="1" hangingPunct="1">
              <a:buNone/>
              <a:defRPr/>
            </a:pPr>
            <a:r>
              <a:rPr lang="en-US" altLang="zh-CN" b="1" i="1" dirty="0" err="1" smtClean="0">
                <a:solidFill>
                  <a:schemeClr val="accent6">
                    <a:lumMod val="50000"/>
                  </a:schemeClr>
                </a:solidFill>
              </a:rPr>
              <a:t>Cf</a:t>
            </a:r>
            <a:r>
              <a:rPr lang="en-US" altLang="zh-CN" b="1" i="1" dirty="0" smtClean="0">
                <a:solidFill>
                  <a:schemeClr val="accent6">
                    <a:lumMod val="50000"/>
                  </a:schemeClr>
                </a:solidFill>
              </a:rPr>
              <a:t>: </a:t>
            </a:r>
            <a:r>
              <a:rPr lang="en-US" altLang="zh-CN" b="1" dirty="0" smtClean="0"/>
              <a:t>efficient </a:t>
            </a:r>
            <a:r>
              <a:rPr lang="en-US" altLang="zh-CN" i="1" dirty="0" smtClean="0">
                <a:solidFill>
                  <a:srgbClr val="C00000"/>
                </a:solidFill>
              </a:rPr>
              <a:t> a. </a:t>
            </a:r>
            <a:r>
              <a:rPr lang="en-US" altLang="zh-CN" dirty="0" err="1" smtClean="0"/>
              <a:t>sth</a:t>
            </a:r>
            <a:r>
              <a:rPr lang="en-US" altLang="zh-CN" dirty="0" smtClean="0"/>
              <a:t>. that is efficient works well and produces good results by using the available time, money, supplies </a:t>
            </a:r>
            <a:r>
              <a:rPr lang="en-US" altLang="zh-CN" dirty="0" smtClean="0"/>
              <a:t>etc. </a:t>
            </a:r>
            <a:r>
              <a:rPr lang="en-US" altLang="zh-CN" dirty="0" smtClean="0"/>
              <a:t>in the most effective way </a:t>
            </a:r>
            <a:r>
              <a:rPr lang="zh-CN" altLang="en-US" sz="2400" dirty="0" smtClean="0">
                <a:solidFill>
                  <a:srgbClr val="0070C0"/>
                </a:solidFill>
              </a:rPr>
              <a:t>高效的；有效率的</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43009" name="Picture 1" descr="C:\Users\zhao\AppData\Roaming\Tencent\Users\27957503\QQ\WinTemp\RichOle\PGIFKWSO2}7XJ(MSGNO06CW.png"/>
          <p:cNvPicPr>
            <a:picLocks noChangeAspect="1" noChangeArrowheads="1"/>
          </p:cNvPicPr>
          <p:nvPr/>
        </p:nvPicPr>
        <p:blipFill>
          <a:blip r:embed="rId7"/>
          <a:srcRect/>
          <a:stretch>
            <a:fillRect/>
          </a:stretch>
        </p:blipFill>
        <p:spPr bwMode="auto">
          <a:xfrm>
            <a:off x="2193765" y="729343"/>
            <a:ext cx="1104900" cy="276225"/>
          </a:xfrm>
          <a:prstGeom prst="rect">
            <a:avLst/>
          </a:prstGeom>
          <a:noFill/>
        </p:spPr>
      </p:pic>
      <p:pic>
        <p:nvPicPr>
          <p:cNvPr id="9" name="图片 10" descr="MORE"/>
          <p:cNvPicPr>
            <a:picLocks noChangeAspect="1" noChangeArrowheads="1"/>
          </p:cNvPicPr>
          <p:nvPr/>
        </p:nvPicPr>
        <p:blipFill>
          <a:blip r:embed="rId8"/>
          <a:srcRect/>
          <a:stretch>
            <a:fillRect/>
          </a:stretch>
        </p:blipFill>
        <p:spPr bwMode="auto">
          <a:xfrm>
            <a:off x="7874793" y="64114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xEl>
                                              <p:pRg st="7" end="7"/>
                                            </p:txEl>
                                          </p:spTgt>
                                        </p:tgtEl>
                                        <p:attrNameLst>
                                          <p:attrName>style.visibility</p:attrName>
                                        </p:attrNameLst>
                                      </p:cBhvr>
                                      <p:to>
                                        <p:strVal val="visible"/>
                                      </p:to>
                                    </p:set>
                                    <p:animEffect transition="in" filter="dissolve">
                                      <p:cBhvr>
                                        <p:cTn id="22" dur="500"/>
                                        <p:tgtEl>
                                          <p:spTgt spid="15">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768074" cy="6065837"/>
          </a:xfrm>
        </p:spPr>
        <p:txBody>
          <a:bodyPr/>
          <a:lstStyle/>
          <a:p>
            <a:pPr marL="514350" indent="-514350" algn="just" eaLnBrk="1" hangingPunct="1">
              <a:buFont typeface="+mj-lt"/>
              <a:buAutoNum type="arabicPeriod"/>
              <a:defRPr/>
            </a:pPr>
            <a:endParaRPr lang="en-US" altLang="zh-CN" dirty="0" smtClean="0"/>
          </a:p>
          <a:p>
            <a:pPr marL="514350" indent="-514350" algn="just" eaLnBrk="1" hangingPunct="1">
              <a:buFont typeface="+mj-lt"/>
              <a:buAutoNum type="arabicPeriod"/>
              <a:defRPr/>
            </a:pPr>
            <a:endParaRPr lang="en-US" altLang="zh-CN" dirty="0"/>
          </a:p>
          <a:p>
            <a:pPr marL="514350" indent="-514350" algn="just" eaLnBrk="1" hangingPunct="1">
              <a:buFont typeface="+mj-lt"/>
              <a:buAutoNum type="arabicPeriod"/>
              <a:defRPr/>
            </a:pPr>
            <a:r>
              <a:rPr lang="en-US" altLang="zh-CN" dirty="0" smtClean="0"/>
              <a:t>Showing </a:t>
            </a:r>
            <a:r>
              <a:rPr lang="en-US" altLang="zh-CN" dirty="0" smtClean="0"/>
              <a:t>some sense of humor can be an ________ way to deal with some stressful situation. </a:t>
            </a:r>
            <a:r>
              <a:rPr lang="en-US" altLang="zh-CN" sz="2400" b="1" dirty="0" smtClean="0">
                <a:solidFill>
                  <a:schemeClr val="accent6">
                    <a:lumMod val="50000"/>
                  </a:schemeClr>
                </a:solidFill>
              </a:rPr>
              <a:t>(CET4-2005-06)</a:t>
            </a:r>
          </a:p>
          <a:p>
            <a:pPr marL="515937" indent="-514350" algn="just" eaLnBrk="1" hangingPunct="1">
              <a:buNone/>
              <a:defRPr/>
            </a:pPr>
            <a:r>
              <a:rPr lang="en-US" altLang="zh-CN" b="1" dirty="0" smtClean="0">
                <a:solidFill>
                  <a:schemeClr val="accent6">
                    <a:lumMod val="50000"/>
                  </a:schemeClr>
                </a:solidFill>
              </a:rPr>
              <a:t>      </a:t>
            </a:r>
            <a:r>
              <a:rPr lang="zh-CN" altLang="en-US" sz="2400" dirty="0" smtClean="0">
                <a:solidFill>
                  <a:srgbClr val="0070C0"/>
                </a:solidFill>
              </a:rPr>
              <a:t>展现一些幽默感是应对某些紧张局面的有效方法。</a:t>
            </a:r>
            <a:endParaRPr lang="en-US" altLang="zh-CN" dirty="0" smtClean="0">
              <a:solidFill>
                <a:srgbClr val="0070C0"/>
              </a:solidFill>
            </a:endParaRPr>
          </a:p>
          <a:p>
            <a:pPr marL="515937" indent="-514350" algn="just" eaLnBrk="1" hangingPunct="1">
              <a:buFont typeface="+mj-lt"/>
              <a:buAutoNum type="arabicPeriod" startAt="2"/>
              <a:defRPr/>
            </a:pPr>
            <a:r>
              <a:rPr lang="en-US" altLang="zh-CN" dirty="0" smtClean="0"/>
              <a:t>An enormous amount of energy and resources went into the construction of those houses. It would take an average of 65 years for the reduced carbon emissions from a new energy-_________ home to make up for the resources lost by destroying an old one. </a:t>
            </a:r>
            <a:r>
              <a:rPr lang="en-US" altLang="zh-CN" sz="2400" b="1" dirty="0" smtClean="0">
                <a:solidFill>
                  <a:schemeClr val="accent6">
                    <a:lumMod val="50000"/>
                  </a:schemeClr>
                </a:solidFill>
              </a:rPr>
              <a:t>(CET4-2007-12)</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a:srcRect/>
          <a:stretch>
            <a:fillRect/>
          </a:stretch>
        </p:blipFill>
        <p:spPr bwMode="auto">
          <a:xfrm>
            <a:off x="8191811" y="6203950"/>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a:srcRect/>
          <a:stretch>
            <a:fillRect/>
          </a:stretch>
        </p:blipFill>
        <p:spPr bwMode="auto">
          <a:xfrm>
            <a:off x="7163242" y="6396729"/>
            <a:ext cx="474663" cy="225425"/>
          </a:xfrm>
          <a:prstGeom prst="rect">
            <a:avLst/>
          </a:prstGeom>
          <a:noFill/>
          <a:ln w="9525">
            <a:noFill/>
            <a:miter lim="800000"/>
            <a:headEnd/>
            <a:tailEnd/>
          </a:ln>
        </p:spPr>
      </p:pic>
      <p:sp>
        <p:nvSpPr>
          <p:cNvPr id="9" name="TextBox 8"/>
          <p:cNvSpPr txBox="1"/>
          <p:nvPr/>
        </p:nvSpPr>
        <p:spPr>
          <a:xfrm>
            <a:off x="6797615" y="1607568"/>
            <a:ext cx="1440612" cy="523220"/>
          </a:xfrm>
          <a:prstGeom prst="rect">
            <a:avLst/>
          </a:prstGeom>
          <a:noFill/>
        </p:spPr>
        <p:txBody>
          <a:bodyPr wrap="square" rtlCol="0">
            <a:spAutoFit/>
          </a:bodyPr>
          <a:lstStyle/>
          <a:p>
            <a:r>
              <a:rPr lang="en-US" altLang="zh-CN" sz="2800" dirty="0" smtClean="0">
                <a:solidFill>
                  <a:srgbClr val="C00000"/>
                </a:solidFill>
              </a:rPr>
              <a:t>effective</a:t>
            </a:r>
            <a:endParaRPr lang="zh-CN" altLang="en-US" sz="2800" dirty="0">
              <a:solidFill>
                <a:srgbClr val="C00000"/>
              </a:solidFill>
            </a:endParaRPr>
          </a:p>
        </p:txBody>
      </p:sp>
      <p:sp>
        <p:nvSpPr>
          <p:cNvPr id="11" name="TextBox 10"/>
          <p:cNvSpPr txBox="1"/>
          <p:nvPr/>
        </p:nvSpPr>
        <p:spPr>
          <a:xfrm>
            <a:off x="3912616" y="4158111"/>
            <a:ext cx="1460741" cy="523220"/>
          </a:xfrm>
          <a:prstGeom prst="rect">
            <a:avLst/>
          </a:prstGeom>
          <a:noFill/>
        </p:spPr>
        <p:txBody>
          <a:bodyPr wrap="square" rtlCol="0">
            <a:spAutoFit/>
          </a:bodyPr>
          <a:lstStyle/>
          <a:p>
            <a:r>
              <a:rPr lang="en-US" altLang="zh-CN" sz="2800" dirty="0" smtClean="0">
                <a:solidFill>
                  <a:srgbClr val="C00000"/>
                </a:solidFill>
              </a:rPr>
              <a:t>efficient</a:t>
            </a:r>
            <a:endParaRPr lang="zh-CN" altLang="en-US" sz="2800" dirty="0">
              <a:solidFill>
                <a:srgbClr val="C00000"/>
              </a:solidFill>
            </a:endParaRPr>
          </a:p>
        </p:txBody>
      </p:sp>
      <p:sp>
        <p:nvSpPr>
          <p:cNvPr id="2" name="TextBox 1"/>
          <p:cNvSpPr txBox="1"/>
          <p:nvPr/>
        </p:nvSpPr>
        <p:spPr>
          <a:xfrm>
            <a:off x="695325" y="5329750"/>
            <a:ext cx="8237849" cy="1200329"/>
          </a:xfrm>
          <a:prstGeom prst="rect">
            <a:avLst/>
          </a:prstGeom>
          <a:noFill/>
        </p:spPr>
        <p:txBody>
          <a:bodyPr wrap="square" rtlCol="0">
            <a:spAutoFit/>
          </a:bodyPr>
          <a:lstStyle/>
          <a:p>
            <a:pPr algn="just"/>
            <a:r>
              <a:rPr lang="zh-CN" altLang="en-US" sz="2400" dirty="0" smtClean="0">
                <a:solidFill>
                  <a:srgbClr val="0070C0"/>
                </a:solidFill>
              </a:rPr>
              <a:t>建造</a:t>
            </a:r>
            <a:r>
              <a:rPr lang="zh-CN" altLang="en-US" sz="2400" dirty="0">
                <a:solidFill>
                  <a:srgbClr val="0070C0"/>
                </a:solidFill>
              </a:rPr>
              <a:t>那些房屋消耗了巨大的能源和资源。尽管新型节能房屋减少了碳排放，但平均也要花上</a:t>
            </a:r>
            <a:r>
              <a:rPr lang="en-US" altLang="zh-CN" sz="2400" dirty="0">
                <a:solidFill>
                  <a:srgbClr val="0070C0"/>
                </a:solidFill>
                <a:latin typeface="+mn-ea"/>
              </a:rPr>
              <a:t>65</a:t>
            </a:r>
            <a:r>
              <a:rPr lang="zh-CN" altLang="en-US" sz="2400" dirty="0">
                <a:solidFill>
                  <a:srgbClr val="0070C0"/>
                </a:solidFill>
              </a:rPr>
              <a:t>年才能弥补摧毁旧式房屋而损失的资源。</a:t>
            </a:r>
            <a:endParaRPr lang="zh-CN" altLang="en-US" sz="2400" dirty="0"/>
          </a:p>
        </p:txBody>
      </p:sp>
      <p:sp>
        <p:nvSpPr>
          <p:cNvPr id="3" name="TextBox 2"/>
          <p:cNvSpPr txBox="1"/>
          <p:nvPr/>
        </p:nvSpPr>
        <p:spPr>
          <a:xfrm>
            <a:off x="204788" y="704062"/>
            <a:ext cx="8747436" cy="954107"/>
          </a:xfrm>
          <a:prstGeom prst="rect">
            <a:avLst/>
          </a:prstGeom>
          <a:noFill/>
        </p:spPr>
        <p:txBody>
          <a:bodyPr wrap="square" rtlCol="0">
            <a:spAutoFit/>
          </a:bodyPr>
          <a:lstStyle/>
          <a:p>
            <a:pPr algn="just"/>
            <a:r>
              <a:rPr lang="en-US" altLang="zh-CN" sz="2800" b="1" dirty="0">
                <a:solidFill>
                  <a:schemeClr val="accent6">
                    <a:lumMod val="50000"/>
                  </a:schemeClr>
                </a:solidFill>
              </a:rPr>
              <a:t>Fill in the blanks with “</a:t>
            </a:r>
            <a:r>
              <a:rPr lang="en-US" altLang="zh-CN" sz="2800" b="1" dirty="0"/>
              <a:t>efficient</a:t>
            </a:r>
            <a:r>
              <a:rPr lang="en-US" altLang="zh-CN" sz="2800" b="1" dirty="0">
                <a:solidFill>
                  <a:schemeClr val="accent6">
                    <a:lumMod val="50000"/>
                  </a:schemeClr>
                </a:solidFill>
              </a:rPr>
              <a:t>” or “</a:t>
            </a:r>
            <a:r>
              <a:rPr lang="en-US" altLang="zh-CN" sz="2800" b="1" dirty="0"/>
              <a:t>effective</a:t>
            </a:r>
            <a:r>
              <a:rPr lang="en-US" altLang="zh-CN" sz="2800" b="1" dirty="0">
                <a:solidFill>
                  <a:schemeClr val="accent6">
                    <a:lumMod val="50000"/>
                  </a:schemeClr>
                </a:solidFill>
              </a:rPr>
              <a:t>” and translate the sentences.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3" end="3"/>
                                            </p:txEl>
                                          </p:spTgt>
                                        </p:tgtEl>
                                        <p:attrNameLst>
                                          <p:attrName>style.visibility</p:attrName>
                                        </p:attrNameLst>
                                      </p:cBhvr>
                                      <p:to>
                                        <p:strVal val="visible"/>
                                      </p:to>
                                    </p:set>
                                    <p:animEffect transition="in" filter="dissolve">
                                      <p:cBhvr>
                                        <p:cTn id="12" dur="500"/>
                                        <p:tgtEl>
                                          <p:spTgt spid="1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problem-solving</a:t>
            </a:r>
            <a:r>
              <a:rPr lang="en-US" b="1" dirty="0" smtClean="0"/>
              <a:t>   </a:t>
            </a:r>
            <a:r>
              <a:rPr lang="en-US" i="1" dirty="0" smtClean="0">
                <a:solidFill>
                  <a:srgbClr val="C00000"/>
                </a:solidFill>
              </a:rPr>
              <a:t>n. </a:t>
            </a:r>
            <a:r>
              <a:rPr lang="en-US" dirty="0" smtClean="0">
                <a:solidFill>
                  <a:srgbClr val="C00000"/>
                </a:solidFill>
              </a:rPr>
              <a:t>[U]  </a:t>
            </a:r>
            <a:r>
              <a:rPr lang="en-US" dirty="0" smtClean="0"/>
              <a:t>the process of finding solutions to problems </a:t>
            </a:r>
            <a:r>
              <a:rPr lang="zh-CN" altLang="en-US" sz="2400" dirty="0" smtClean="0">
                <a:solidFill>
                  <a:srgbClr val="0070C0"/>
                </a:solidFill>
              </a:rPr>
              <a:t>问题的解决（答）</a:t>
            </a:r>
            <a:endParaRPr lang="zh-CN" altLang="en-US" dirty="0" smtClean="0">
              <a:solidFill>
                <a:srgbClr val="0070C0"/>
              </a:solidFill>
            </a:endParaRPr>
          </a:p>
          <a:p>
            <a:pPr algn="just" eaLnBrk="1" hangingPunct="1">
              <a:lnSpc>
                <a:spcPct val="100000"/>
              </a:lnSpc>
              <a:buNone/>
              <a:defRPr/>
            </a:pPr>
            <a:r>
              <a:rPr lang="en-US" altLang="zh-CN" i="1" dirty="0" smtClean="0"/>
              <a:t>e.g.</a:t>
            </a:r>
          </a:p>
          <a:p>
            <a:pPr marL="515937" indent="-514350" algn="just" eaLnBrk="1" hangingPunct="1">
              <a:lnSpc>
                <a:spcPct val="100000"/>
              </a:lnSpc>
              <a:buFont typeface="+mj-lt"/>
              <a:buAutoNum type="arabicPeriod"/>
              <a:defRPr/>
            </a:pPr>
            <a:r>
              <a:rPr lang="en-US" altLang="zh-CN" dirty="0" smtClean="0"/>
              <a:t>You need to systematize your approach to problem solving.  </a:t>
            </a:r>
          </a:p>
          <a:p>
            <a:pPr algn="just" eaLnBrk="1" hangingPunct="1">
              <a:lnSpc>
                <a:spcPct val="100000"/>
              </a:lnSpc>
              <a:buNone/>
              <a:defRPr/>
            </a:pPr>
            <a:r>
              <a:rPr lang="zh-CN" altLang="en-US" sz="2400" dirty="0" smtClean="0">
                <a:solidFill>
                  <a:srgbClr val="0070C0"/>
                </a:solidFill>
              </a:rPr>
              <a:t>       你需要采用有条理的方法解决问题。</a:t>
            </a:r>
          </a:p>
          <a:p>
            <a:pPr marL="515937" indent="-514350" algn="just" eaLnBrk="1" hangingPunct="1">
              <a:lnSpc>
                <a:spcPct val="100000"/>
              </a:lnSpc>
              <a:buFont typeface="+mj-lt"/>
              <a:buAutoNum type="arabicPeriod" startAt="2"/>
              <a:defRPr/>
            </a:pPr>
            <a:r>
              <a:rPr lang="en-US" altLang="zh-CN" dirty="0" smtClean="0"/>
              <a:t>They go through 9 days of intensive studying, testing and problem solving.  </a:t>
            </a:r>
          </a:p>
          <a:p>
            <a:pPr eaLnBrk="1" hangingPunct="1">
              <a:lnSpc>
                <a:spcPct val="100000"/>
              </a:lnSpc>
              <a:buNone/>
              <a:defRPr/>
            </a:pPr>
            <a:r>
              <a:rPr lang="zh-CN" altLang="en-US" sz="2400" dirty="0" smtClean="0">
                <a:solidFill>
                  <a:srgbClr val="0070C0"/>
                </a:solidFill>
              </a:rPr>
              <a:t>       他们会进行为期</a:t>
            </a:r>
            <a:r>
              <a:rPr lang="en-US" altLang="zh-CN" sz="2400" dirty="0" smtClean="0">
                <a:solidFill>
                  <a:srgbClr val="0070C0"/>
                </a:solidFill>
                <a:latin typeface="+mn-ea"/>
              </a:rPr>
              <a:t>9</a:t>
            </a:r>
            <a:r>
              <a:rPr lang="zh-CN" altLang="en-US" sz="2400" dirty="0" smtClean="0">
                <a:solidFill>
                  <a:srgbClr val="0070C0"/>
                </a:solidFill>
              </a:rPr>
              <a:t>天的集中学习、测试和处理问题。</a:t>
            </a:r>
            <a:endParaRPr lang="en-US" altLang="zh-CN" sz="2400" dirty="0" smtClean="0">
              <a:solidFill>
                <a:srgbClr val="0070C0"/>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8" name="图片 1">
            <a:hlinkClick r:id="rId8" action="ppaction://hlinksldjump"/>
          </p:cNvPr>
          <p:cNvPicPr>
            <a:picLocks noChangeAspect="1"/>
          </p:cNvPicPr>
          <p:nvPr/>
        </p:nvPicPr>
        <p:blipFill>
          <a:blip r:embed="rId9"/>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scaffolding </a:t>
            </a:r>
            <a:r>
              <a:rPr lang="en-US" dirty="0" smtClean="0"/>
              <a:t>                            </a:t>
            </a:r>
            <a:r>
              <a:rPr lang="en-US" i="1" dirty="0" smtClean="0">
                <a:solidFill>
                  <a:srgbClr val="C00000"/>
                </a:solidFill>
              </a:rPr>
              <a:t>n. </a:t>
            </a:r>
            <a:r>
              <a:rPr lang="en-US" dirty="0" smtClean="0">
                <a:solidFill>
                  <a:srgbClr val="C00000"/>
                </a:solidFill>
              </a:rPr>
              <a:t>[U] </a:t>
            </a:r>
            <a:r>
              <a:rPr lang="en-US" dirty="0" smtClean="0"/>
              <a:t>poles and boards used for making a scaffold on the outside of a building </a:t>
            </a:r>
            <a:r>
              <a:rPr lang="zh-CN" altLang="en-US" sz="2400" dirty="0" smtClean="0">
                <a:solidFill>
                  <a:srgbClr val="0070C0"/>
                </a:solidFill>
              </a:rPr>
              <a:t>搭脚手架的材料</a:t>
            </a:r>
            <a:endParaRPr lang="zh-CN" altLang="en-US" dirty="0" smtClean="0">
              <a:solidFill>
                <a:srgbClr val="0070C0"/>
              </a:solidFill>
            </a:endParaRPr>
          </a:p>
          <a:p>
            <a:pPr eaLnBrk="1" hangingPunct="1">
              <a:lnSpc>
                <a:spcPct val="100000"/>
              </a:lnSpc>
              <a:buNone/>
              <a:defRPr/>
            </a:pPr>
            <a:r>
              <a:rPr lang="en-US" altLang="zh-CN" i="1" dirty="0" smtClean="0"/>
              <a:t>e.g. </a:t>
            </a:r>
            <a:r>
              <a:rPr lang="en-US" altLang="zh-CN" dirty="0" smtClean="0"/>
              <a:t>Scaffolding has been erected around the tower.</a:t>
            </a:r>
          </a:p>
          <a:p>
            <a:pPr eaLnBrk="1" hangingPunct="1">
              <a:lnSpc>
                <a:spcPct val="100000"/>
              </a:lnSpc>
              <a:buNone/>
              <a:defRPr/>
            </a:pPr>
            <a:r>
              <a:rPr lang="zh-CN" altLang="en-US" sz="2400" dirty="0" smtClean="0">
                <a:solidFill>
                  <a:srgbClr val="0070C0"/>
                </a:solidFill>
              </a:rPr>
              <a:t>         塔的周围已竖起了脚手架。</a:t>
            </a:r>
            <a:endParaRPr lang="en-US" altLang="zh-CN" sz="2400" dirty="0" smtClean="0">
              <a:solidFill>
                <a:srgbClr val="0070C0"/>
              </a:solidFill>
            </a:endParaRP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pic>
        <p:nvPicPr>
          <p:cNvPr id="53249" name="Picture 1" descr="C:\Users\zhao\AppData\Roaming\Tencent\Users\27957503\QQ\WinTemp\RichOle\BBVOY_VUU5K]59UJPYT{633.png"/>
          <p:cNvPicPr>
            <a:picLocks noChangeAspect="1" noChangeArrowheads="1"/>
          </p:cNvPicPr>
          <p:nvPr/>
        </p:nvPicPr>
        <p:blipFill>
          <a:blip r:embed="rId10"/>
          <a:srcRect/>
          <a:stretch>
            <a:fillRect/>
          </a:stretch>
        </p:blipFill>
        <p:spPr bwMode="auto">
          <a:xfrm>
            <a:off x="2056934" y="3337662"/>
            <a:ext cx="4628589" cy="3232854"/>
          </a:xfrm>
          <a:prstGeom prst="rect">
            <a:avLst/>
          </a:prstGeom>
          <a:noFill/>
        </p:spPr>
      </p:pic>
      <p:pic>
        <p:nvPicPr>
          <p:cNvPr id="40961" name="Picture 1" descr="C:\Users\zhao\AppData\Roaming\Tencent\Users\27957503\QQ\WinTemp\RichOle\0SVZG_ONXPP7@S7FR$WUJL4.png"/>
          <p:cNvPicPr>
            <a:picLocks noChangeAspect="1" noChangeArrowheads="1"/>
          </p:cNvPicPr>
          <p:nvPr/>
        </p:nvPicPr>
        <p:blipFill>
          <a:blip r:embed="rId11"/>
          <a:srcRect/>
          <a:stretch>
            <a:fillRect/>
          </a:stretch>
        </p:blipFill>
        <p:spPr bwMode="auto">
          <a:xfrm>
            <a:off x="2696967" y="820586"/>
            <a:ext cx="1609725" cy="304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dissolve">
                                      <p:cBhvr>
                                        <p:cTn id="7" dur="500"/>
                                        <p:tgtEl>
                                          <p:spTgt spid="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resource </a:t>
            </a:r>
            <a:r>
              <a:rPr lang="en-US" sz="3200" dirty="0" smtClean="0"/>
              <a:t> </a:t>
            </a:r>
            <a:r>
              <a:rPr lang="en-US" dirty="0" smtClean="0"/>
              <a:t>                    </a:t>
            </a:r>
            <a:r>
              <a:rPr lang="en-US" i="1" dirty="0" smtClean="0">
                <a:solidFill>
                  <a:srgbClr val="C00000"/>
                </a:solidFill>
              </a:rPr>
              <a:t>n. </a:t>
            </a:r>
            <a:r>
              <a:rPr lang="en-US" dirty="0" smtClean="0">
                <a:solidFill>
                  <a:srgbClr val="C00000"/>
                </a:solidFill>
              </a:rPr>
              <a:t>[C] </a:t>
            </a:r>
            <a:r>
              <a:rPr lang="en-US" dirty="0" err="1" smtClean="0"/>
              <a:t>s</a:t>
            </a:r>
            <a:r>
              <a:rPr lang="en-US" altLang="zh-CN" dirty="0" err="1" smtClean="0"/>
              <a:t>th</a:t>
            </a:r>
            <a:r>
              <a:rPr lang="en-US" altLang="zh-CN" dirty="0" smtClean="0"/>
              <a:t>.</a:t>
            </a:r>
            <a:r>
              <a:rPr lang="en-US" dirty="0" smtClean="0"/>
              <a:t> you can use to help you to achieve sth., especially in your work or study </a:t>
            </a:r>
            <a:r>
              <a:rPr lang="zh-CN" altLang="en-US" sz="2400" dirty="0" smtClean="0">
                <a:solidFill>
                  <a:srgbClr val="0070C0"/>
                </a:solidFill>
              </a:rPr>
              <a:t>资源</a:t>
            </a:r>
            <a:endParaRPr lang="zh-CN" altLang="en-US" dirty="0" smtClean="0">
              <a:solidFill>
                <a:srgbClr val="0070C0"/>
              </a:solidFill>
            </a:endParaRPr>
          </a:p>
          <a:p>
            <a:pPr eaLnBrk="1" hangingPunct="1">
              <a:lnSpc>
                <a:spcPct val="100000"/>
              </a:lnSpc>
              <a:buNone/>
              <a:defRPr/>
            </a:pPr>
            <a:r>
              <a:rPr lang="en-US" altLang="zh-CN" i="1" dirty="0" smtClean="0"/>
              <a:t>e.g.</a:t>
            </a:r>
          </a:p>
          <a:p>
            <a:pPr eaLnBrk="1" hangingPunct="1">
              <a:lnSpc>
                <a:spcPct val="100000"/>
              </a:lnSpc>
              <a:buNone/>
              <a:defRPr/>
            </a:pPr>
            <a:r>
              <a:rPr lang="en-US" altLang="zh-CN" dirty="0" smtClean="0"/>
              <a:t>1. A country’s principal resource is its brainpower.</a:t>
            </a:r>
          </a:p>
          <a:p>
            <a:pPr eaLnBrk="1" hangingPunct="1">
              <a:lnSpc>
                <a:spcPct val="100000"/>
              </a:lnSpc>
              <a:buNone/>
              <a:defRPr/>
            </a:pPr>
            <a:r>
              <a:rPr lang="zh-CN" altLang="en-US" sz="2400" dirty="0" smtClean="0">
                <a:solidFill>
                  <a:srgbClr val="0070C0"/>
                </a:solidFill>
              </a:rPr>
              <a:t>     一个国家的首要资源是人才。</a:t>
            </a:r>
          </a:p>
          <a:p>
            <a:pPr eaLnBrk="1" hangingPunct="1">
              <a:lnSpc>
                <a:spcPct val="100000"/>
              </a:lnSpc>
              <a:buNone/>
              <a:defRPr/>
            </a:pPr>
            <a:r>
              <a:rPr lang="en-US" altLang="zh-CN" dirty="0" smtClean="0"/>
              <a:t>2. Her only resource was the sympathy she could evoke.</a:t>
            </a:r>
          </a:p>
          <a:p>
            <a:pPr eaLnBrk="1" hangingPunct="1">
              <a:lnSpc>
                <a:spcPct val="100000"/>
              </a:lnSpc>
              <a:buNone/>
              <a:defRPr/>
            </a:pPr>
            <a:r>
              <a:rPr lang="zh-CN" altLang="en-US" dirty="0" smtClean="0"/>
              <a:t>    </a:t>
            </a:r>
            <a:r>
              <a:rPr lang="zh-CN" altLang="en-US" sz="2400" dirty="0" smtClean="0">
                <a:solidFill>
                  <a:srgbClr val="0070C0"/>
                </a:solidFill>
              </a:rPr>
              <a:t>她唯一的资源就是她能激起别人的同情。</a:t>
            </a:r>
            <a:endParaRPr lang="en-US" altLang="zh-CN" dirty="0" smtClean="0">
              <a:solidFill>
                <a:srgbClr val="0070C0"/>
              </a:solidFill>
            </a:endParaRPr>
          </a:p>
          <a:p>
            <a:pPr eaLnBrk="1" hangingPunct="1">
              <a:buNone/>
              <a:defRPr/>
            </a:pPr>
            <a:r>
              <a:rPr lang="zh-CN" altLang="en-US" sz="2400" dirty="0" smtClean="0">
                <a:solidFill>
                  <a:srgbClr val="0070C0"/>
                </a:solidFill>
              </a:rPr>
              <a:t>     </a:t>
            </a:r>
            <a:endParaRPr lang="en-US" altLang="zh-CN" sz="2400" dirty="0" smtClean="0">
              <a:solidFill>
                <a:srgbClr val="0070C0"/>
              </a:solidFill>
            </a:endParaRP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pic>
        <p:nvPicPr>
          <p:cNvPr id="39937" name="Picture 1" descr="C:\Users\zhao\AppData\Roaming\Tencent\Users\27957503\QQ\WinTemp\RichOle\YJA`129%N5$WLZOI_O(D[{2.png"/>
          <p:cNvPicPr>
            <a:picLocks noChangeAspect="1" noChangeArrowheads="1"/>
          </p:cNvPicPr>
          <p:nvPr/>
        </p:nvPicPr>
        <p:blipFill>
          <a:blip r:embed="rId10"/>
          <a:srcRect/>
          <a:stretch>
            <a:fillRect/>
          </a:stretch>
        </p:blipFill>
        <p:spPr bwMode="auto">
          <a:xfrm>
            <a:off x="2218208" y="835115"/>
            <a:ext cx="962025" cy="257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overall  </a:t>
            </a:r>
            <a:r>
              <a:rPr lang="en-US" dirty="0" smtClean="0"/>
              <a:t>                   </a:t>
            </a:r>
            <a:r>
              <a:rPr lang="en-US" i="1" dirty="0" smtClean="0">
                <a:solidFill>
                  <a:srgbClr val="C00000"/>
                </a:solidFill>
              </a:rPr>
              <a:t>a. </a:t>
            </a:r>
            <a:r>
              <a:rPr lang="en-US" dirty="0" smtClean="0"/>
              <a:t>considering </a:t>
            </a:r>
            <a:r>
              <a:rPr lang="en-US" dirty="0" err="1" smtClean="0"/>
              <a:t>sth</a:t>
            </a:r>
            <a:r>
              <a:rPr lang="en-US" dirty="0" smtClean="0"/>
              <a:t>. as a whole, rather than its details or the different aspects of it </a:t>
            </a:r>
            <a:r>
              <a:rPr lang="zh-CN" altLang="en-US" sz="2400" dirty="0" smtClean="0">
                <a:solidFill>
                  <a:srgbClr val="0070C0"/>
                </a:solidFill>
              </a:rPr>
              <a:t>总的；整体的</a:t>
            </a:r>
            <a:endParaRPr lang="zh-CN" altLang="en-US" dirty="0" smtClean="0">
              <a:solidFill>
                <a:srgbClr val="0070C0"/>
              </a:solidFill>
            </a:endParaRPr>
          </a:p>
          <a:p>
            <a:pPr algn="just" eaLnBrk="1" hangingPunct="1">
              <a:lnSpc>
                <a:spcPct val="100000"/>
              </a:lnSpc>
              <a:buNone/>
              <a:defRPr/>
            </a:pPr>
            <a:r>
              <a:rPr lang="en-US" altLang="zh-CN" i="1" dirty="0" smtClean="0"/>
              <a:t>e.g.</a:t>
            </a:r>
          </a:p>
          <a:p>
            <a:pPr marL="515937" indent="-514350" algn="just" eaLnBrk="1" hangingPunct="1">
              <a:lnSpc>
                <a:spcPct val="100000"/>
              </a:lnSpc>
              <a:buFont typeface="+mj-lt"/>
              <a:buAutoNum type="arabicPeriod"/>
              <a:defRPr/>
            </a:pPr>
            <a:r>
              <a:rPr lang="en-US" altLang="zh-CN" dirty="0" smtClean="0"/>
              <a:t>Cut down your overall amount of physical activity.</a:t>
            </a:r>
          </a:p>
          <a:p>
            <a:pPr algn="just" eaLnBrk="1" hangingPunct="1">
              <a:lnSpc>
                <a:spcPct val="100000"/>
              </a:lnSpc>
              <a:buNone/>
              <a:defRPr/>
            </a:pPr>
            <a:r>
              <a:rPr lang="zh-CN" altLang="en-US" dirty="0" smtClean="0"/>
              <a:t>      </a:t>
            </a:r>
            <a:r>
              <a:rPr lang="zh-CN" altLang="en-US" sz="2400" dirty="0" smtClean="0">
                <a:solidFill>
                  <a:srgbClr val="0070C0"/>
                </a:solidFill>
              </a:rPr>
              <a:t>减少体力活动的总量。</a:t>
            </a:r>
            <a:endParaRPr lang="zh-CN" altLang="en-US" dirty="0" smtClean="0">
              <a:solidFill>
                <a:srgbClr val="0070C0"/>
              </a:solidFill>
            </a:endParaRPr>
          </a:p>
          <a:p>
            <a:pPr marL="515937" indent="-514350" algn="just" eaLnBrk="1" hangingPunct="1">
              <a:lnSpc>
                <a:spcPct val="100000"/>
              </a:lnSpc>
              <a:buFont typeface="+mj-lt"/>
              <a:buAutoNum type="arabicPeriod" startAt="2"/>
              <a:defRPr/>
            </a:pPr>
            <a:r>
              <a:rPr lang="en-US" altLang="zh-CN" dirty="0" smtClean="0"/>
              <a:t>It is usually the woman who assumes overall care of the baby.</a:t>
            </a:r>
          </a:p>
          <a:p>
            <a:pPr eaLnBrk="1" hangingPunct="1">
              <a:lnSpc>
                <a:spcPct val="100000"/>
              </a:lnSpc>
              <a:buNone/>
              <a:defRPr/>
            </a:pPr>
            <a:r>
              <a:rPr lang="zh-CN" altLang="en-US" sz="2400" dirty="0" smtClean="0">
                <a:solidFill>
                  <a:srgbClr val="0070C0"/>
                </a:solidFill>
              </a:rPr>
              <a:t>       通常由女性负责照顾孩子的方方面面。</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pic>
        <p:nvPicPr>
          <p:cNvPr id="38913" name="Picture 1" descr="C:\Users\zhao\AppData\Roaming\Tencent\Users\27957503\QQ\WinTemp\RichOle\C~5QM[~]F`2J%MPHSXL[BB1.png"/>
          <p:cNvPicPr>
            <a:picLocks noChangeAspect="1" noChangeArrowheads="1"/>
          </p:cNvPicPr>
          <p:nvPr/>
        </p:nvPicPr>
        <p:blipFill>
          <a:blip r:embed="rId10"/>
          <a:srcRect/>
          <a:stretch>
            <a:fillRect/>
          </a:stretch>
        </p:blipFill>
        <p:spPr bwMode="auto">
          <a:xfrm>
            <a:off x="1800858" y="815603"/>
            <a:ext cx="1333500" cy="2762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online </a:t>
            </a:r>
            <a:r>
              <a:rPr lang="en-US" sz="3200" dirty="0" smtClean="0"/>
              <a:t> </a:t>
            </a:r>
            <a:r>
              <a:rPr lang="en-US" dirty="0" smtClean="0"/>
              <a:t>                         </a:t>
            </a:r>
            <a:r>
              <a:rPr lang="en-US" i="1" dirty="0" smtClean="0">
                <a:solidFill>
                  <a:srgbClr val="C00000"/>
                </a:solidFill>
              </a:rPr>
              <a:t>a.</a:t>
            </a:r>
            <a:r>
              <a:rPr lang="en-US" i="1" dirty="0" smtClean="0"/>
              <a:t> </a:t>
            </a:r>
            <a:r>
              <a:rPr lang="en-US" dirty="0" smtClean="0"/>
              <a:t>connected to or available through a computer or a computer network, especially the Internet </a:t>
            </a:r>
            <a:r>
              <a:rPr lang="zh-CN" altLang="en-US" sz="2400" dirty="0" smtClean="0">
                <a:solidFill>
                  <a:srgbClr val="0070C0"/>
                </a:solidFill>
              </a:rPr>
              <a:t>联机的；联网的</a:t>
            </a:r>
            <a:endParaRPr lang="zh-CN" altLang="en-US" dirty="0" smtClean="0">
              <a:solidFill>
                <a:srgbClr val="0070C0"/>
              </a:solidFill>
            </a:endParaRPr>
          </a:p>
          <a:p>
            <a:pPr algn="just" eaLnBrk="1" hangingPunct="1">
              <a:lnSpc>
                <a:spcPct val="100000"/>
              </a:lnSpc>
              <a:buNone/>
              <a:defRPr/>
            </a:pPr>
            <a:r>
              <a:rPr lang="en-US" altLang="zh-CN" i="1" dirty="0" smtClean="0"/>
              <a:t>e.g.</a:t>
            </a:r>
          </a:p>
          <a:p>
            <a:pPr marL="515937" indent="-514350" algn="just" eaLnBrk="1" hangingPunct="1">
              <a:lnSpc>
                <a:spcPct val="100000"/>
              </a:lnSpc>
              <a:buFont typeface="+mj-lt"/>
              <a:buAutoNum type="arabicPeriod"/>
              <a:defRPr/>
            </a:pPr>
            <a:r>
              <a:rPr lang="en-US" altLang="zh-CN" dirty="0" smtClean="0"/>
              <a:t>You can chat to other people who are online.</a:t>
            </a:r>
          </a:p>
          <a:p>
            <a:pPr algn="just" eaLnBrk="1" hangingPunct="1">
              <a:lnSpc>
                <a:spcPct val="100000"/>
              </a:lnSpc>
              <a:buNone/>
              <a:defRPr/>
            </a:pPr>
            <a:r>
              <a:rPr lang="zh-CN" altLang="en-US" sz="2400" dirty="0" smtClean="0">
                <a:solidFill>
                  <a:srgbClr val="0070C0"/>
                </a:solidFill>
              </a:rPr>
              <a:t>        你可以和其他在线的人聊天。</a:t>
            </a:r>
          </a:p>
          <a:p>
            <a:pPr marL="515937" indent="-514350" algn="just" eaLnBrk="1" hangingPunct="1">
              <a:lnSpc>
                <a:spcPct val="100000"/>
              </a:lnSpc>
              <a:buFont typeface="+mj-lt"/>
              <a:buAutoNum type="arabicPeriod" startAt="2"/>
              <a:defRPr/>
            </a:pPr>
            <a:r>
              <a:rPr lang="en-US" altLang="zh-CN" dirty="0" smtClean="0"/>
              <a:t>Online gaming allows players from around the world to challenge each other.</a:t>
            </a:r>
          </a:p>
          <a:p>
            <a:pPr eaLnBrk="1" hangingPunct="1">
              <a:lnSpc>
                <a:spcPct val="100000"/>
              </a:lnSpc>
              <a:buNone/>
              <a:defRPr/>
            </a:pPr>
            <a:r>
              <a:rPr lang="zh-CN" altLang="en-US" sz="2400" dirty="0" smtClean="0">
                <a:solidFill>
                  <a:srgbClr val="0070C0"/>
                </a:solidFill>
              </a:rPr>
              <a:t>        网络游戏使得全球的玩家可以相互较量。</a:t>
            </a:r>
            <a:endParaRPr lang="en-US" altLang="zh-CN" sz="2400" dirty="0" smtClean="0">
              <a:solidFill>
                <a:srgbClr val="0070C0"/>
              </a:solidFill>
            </a:endParaRP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37889" name="Picture 1" descr="C:\Users\zhao\AppData\Roaming\Tencent\Users\27957503\QQ\WinTemp\RichOle\U)VRA`[VJ`FJ49`U0ARXNZY.png"/>
          <p:cNvPicPr>
            <a:picLocks noChangeAspect="1" noChangeArrowheads="1"/>
          </p:cNvPicPr>
          <p:nvPr/>
        </p:nvPicPr>
        <p:blipFill>
          <a:blip r:embed="rId8"/>
          <a:srcRect/>
          <a:stretch>
            <a:fillRect/>
          </a:stretch>
        </p:blipFill>
        <p:spPr bwMode="auto">
          <a:xfrm>
            <a:off x="1927988" y="830595"/>
            <a:ext cx="1095375" cy="257175"/>
          </a:xfrm>
          <a:prstGeom prst="rect">
            <a:avLst/>
          </a:prstGeom>
          <a:noFill/>
        </p:spPr>
      </p:pic>
      <p:pic>
        <p:nvPicPr>
          <p:cNvPr id="9" name="图片 1">
            <a:hlinkClick r:id="rId9" action="ppaction://hlinksldjump"/>
          </p:cNvPr>
          <p:cNvPicPr>
            <a:picLocks noChangeAspect="1"/>
          </p:cNvPicPr>
          <p:nvPr/>
        </p:nvPicPr>
        <p:blipFill>
          <a:blip r:embed="rId10"/>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101" name="图片 5" descr="Back">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sp>
        <p:nvSpPr>
          <p:cNvPr id="10" name="内容占位符 2"/>
          <p:cNvSpPr>
            <a:spLocks noGrp="1"/>
          </p:cNvSpPr>
          <p:nvPr>
            <p:ph idx="1"/>
          </p:nvPr>
        </p:nvSpPr>
        <p:spPr>
          <a:xfrm>
            <a:off x="184150" y="627063"/>
            <a:ext cx="8834438" cy="6065837"/>
          </a:xfrm>
        </p:spPr>
        <p:txBody>
          <a:bodyPr/>
          <a:lstStyle/>
          <a:p>
            <a:pPr eaLnBrk="1" hangingPunct="1">
              <a:buNone/>
              <a:defRPr/>
            </a:pPr>
            <a:endParaRPr lang="en-US" altLang="zh-CN" dirty="0" smtClean="0"/>
          </a:p>
          <a:p>
            <a:pPr marL="0" indent="1588" algn="just" eaLnBrk="1" hangingPunct="1">
              <a:buNone/>
              <a:defRPr/>
            </a:pPr>
            <a:r>
              <a:rPr lang="en-US" altLang="zh-CN" dirty="0" smtClean="0"/>
              <a:t>Another place of higher education, especially in technical areas, is an institute, like the Massachusetts Institute of Technology. Yet even an institute of technology can offer a wide choice of programs and activities. M.I.T. says that seventy-five percent of freshmen come there with a strong interest and involvement in the arts. Modern universities developed from those of Europe in the Middle Ages. The word “university” came from the Latin </a:t>
            </a:r>
            <a:r>
              <a:rPr lang="en-US" altLang="zh-CN" dirty="0" err="1" smtClean="0"/>
              <a:t>universitas</a:t>
            </a:r>
            <a:r>
              <a:rPr lang="en-US" altLang="zh-CN" dirty="0" smtClean="0"/>
              <a:t>, describing a group of people organized for a common purpose. “College” came from collegium, a Latin word with the similar meaning. In England, colleges were formed to provide students with places to live. </a:t>
            </a:r>
            <a:endParaRPr lang="zh-CN" altLang="en-US" dirty="0"/>
          </a:p>
        </p:txBody>
      </p:sp>
      <p:pic>
        <p:nvPicPr>
          <p:cNvPr id="4102" name="图片 10" descr="MORE"/>
          <p:cNvPicPr>
            <a:picLocks noChangeAspect="1" noChangeArrowheads="1"/>
          </p:cNvPicPr>
          <p:nvPr/>
        </p:nvPicPr>
        <p:blipFill>
          <a:blip r:embed="rId7"/>
          <a:srcRect/>
          <a:stretch>
            <a:fillRect/>
          </a:stretch>
        </p:blipFill>
        <p:spPr bwMode="auto">
          <a:xfrm>
            <a:off x="7991475" y="62372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dissolve">
                                      <p:cBhvr>
                                        <p:cTn id="7" dur="10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encyclopedia </a:t>
            </a:r>
            <a:r>
              <a:rPr lang="en-US" sz="3200" dirty="0" smtClean="0"/>
              <a:t> </a:t>
            </a:r>
            <a:r>
              <a:rPr lang="en-US" dirty="0" smtClean="0"/>
              <a:t>                                     </a:t>
            </a:r>
            <a:r>
              <a:rPr lang="en-US" i="1" dirty="0" smtClean="0">
                <a:solidFill>
                  <a:srgbClr val="C00000"/>
                </a:solidFill>
              </a:rPr>
              <a:t>n. </a:t>
            </a:r>
            <a:r>
              <a:rPr lang="en-US" dirty="0" smtClean="0">
                <a:solidFill>
                  <a:srgbClr val="C00000"/>
                </a:solidFill>
              </a:rPr>
              <a:t>[C] </a:t>
            </a:r>
            <a:r>
              <a:rPr lang="en-US" dirty="0" smtClean="0"/>
              <a:t>a book or set of books giving information about a lot of different subjects or one particular subject </a:t>
            </a:r>
            <a:r>
              <a:rPr lang="zh-CN" altLang="en-US" sz="2400" dirty="0" smtClean="0">
                <a:solidFill>
                  <a:srgbClr val="0070C0"/>
                </a:solidFill>
              </a:rPr>
              <a:t>百科全书；专科大全</a:t>
            </a:r>
            <a:endParaRPr lang="zh-CN" altLang="en-US" dirty="0" smtClean="0">
              <a:solidFill>
                <a:srgbClr val="0070C0"/>
              </a:solidFill>
            </a:endParaRPr>
          </a:p>
          <a:p>
            <a:pPr algn="just" eaLnBrk="1" hangingPunct="1">
              <a:lnSpc>
                <a:spcPct val="100000"/>
              </a:lnSpc>
              <a:buNone/>
              <a:defRPr/>
            </a:pPr>
            <a:r>
              <a:rPr lang="en-US" altLang="zh-CN" i="1" dirty="0" smtClean="0"/>
              <a:t>e.g. </a:t>
            </a:r>
          </a:p>
          <a:p>
            <a:pPr marL="515937" indent="-514350" algn="just" eaLnBrk="1" hangingPunct="1">
              <a:lnSpc>
                <a:spcPct val="100000"/>
              </a:lnSpc>
              <a:buFont typeface="+mj-lt"/>
              <a:buAutoNum type="arabicPeriod"/>
              <a:defRPr/>
            </a:pPr>
            <a:r>
              <a:rPr lang="en-US" altLang="zh-CN" dirty="0" smtClean="0"/>
              <a:t>The Encyclopedia is packed with clear illustrations and over 250 recipes.</a:t>
            </a:r>
          </a:p>
          <a:p>
            <a:pPr algn="just" eaLnBrk="1" hangingPunct="1">
              <a:lnSpc>
                <a:spcPct val="100000"/>
              </a:lnSpc>
              <a:buNone/>
              <a:defRPr/>
            </a:pPr>
            <a:r>
              <a:rPr lang="zh-CN" altLang="en-US" sz="2400" dirty="0" smtClean="0">
                <a:solidFill>
                  <a:srgbClr val="0070C0"/>
                </a:solidFill>
              </a:rPr>
              <a:t>       那本百科全书有很多清晰的插图和</a:t>
            </a:r>
            <a:r>
              <a:rPr lang="en-US" altLang="zh-CN" sz="2400" dirty="0" smtClean="0">
                <a:solidFill>
                  <a:srgbClr val="0070C0"/>
                </a:solidFill>
                <a:latin typeface="+mn-ea"/>
              </a:rPr>
              <a:t>250</a:t>
            </a:r>
            <a:r>
              <a:rPr lang="zh-CN" altLang="en-US" sz="2400" dirty="0" smtClean="0">
                <a:solidFill>
                  <a:srgbClr val="0070C0"/>
                </a:solidFill>
              </a:rPr>
              <a:t>多个食谱。</a:t>
            </a:r>
          </a:p>
          <a:p>
            <a:pPr marL="515937" indent="-514350" algn="just" eaLnBrk="1" hangingPunct="1">
              <a:lnSpc>
                <a:spcPct val="100000"/>
              </a:lnSpc>
              <a:buFont typeface="+mj-lt"/>
              <a:buAutoNum type="arabicPeriod" startAt="2"/>
              <a:defRPr/>
            </a:pPr>
            <a:r>
              <a:rPr lang="en-US" altLang="zh-CN" dirty="0" smtClean="0"/>
              <a:t>Jeff is a walking encyclopedia. He knows about everything.</a:t>
            </a:r>
          </a:p>
          <a:p>
            <a:pPr eaLnBrk="1" hangingPunct="1">
              <a:lnSpc>
                <a:spcPct val="100000"/>
              </a:lnSpc>
              <a:buNone/>
              <a:defRPr/>
            </a:pPr>
            <a:r>
              <a:rPr lang="zh-CN" altLang="en-US" sz="2400" dirty="0" smtClean="0">
                <a:solidFill>
                  <a:srgbClr val="0070C0"/>
                </a:solidFill>
              </a:rPr>
              <a:t>       杰夫是个</a:t>
            </a:r>
            <a:r>
              <a:rPr lang="zh-CN" altLang="en-US" sz="2400" dirty="0" smtClean="0">
                <a:solidFill>
                  <a:srgbClr val="0070C0"/>
                </a:solidFill>
              </a:rPr>
              <a:t>活的百科全书</a:t>
            </a:r>
            <a:r>
              <a:rPr lang="zh-CN" altLang="en-US" sz="2400" dirty="0" smtClean="0">
                <a:solidFill>
                  <a:srgbClr val="0070C0"/>
                </a:solidFill>
              </a:rPr>
              <a:t>，他什么都懂。</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36865" name="Picture 1" descr="C:\Users\zhao\AppData\Roaming\Tencent\Users\27957503\QQ\WinTemp\RichOle\SO93UO)0U$6W]%A1S@Y3ED6.png"/>
          <p:cNvPicPr>
            <a:picLocks noChangeAspect="1" noChangeArrowheads="1"/>
          </p:cNvPicPr>
          <p:nvPr/>
        </p:nvPicPr>
        <p:blipFill>
          <a:blip r:embed="rId8"/>
          <a:srcRect/>
          <a:stretch>
            <a:fillRect/>
          </a:stretch>
        </p:blipFill>
        <p:spPr bwMode="auto">
          <a:xfrm>
            <a:off x="3078788" y="798351"/>
            <a:ext cx="2009775" cy="285750"/>
          </a:xfrm>
          <a:prstGeom prst="rect">
            <a:avLst/>
          </a:prstGeom>
          <a:noFill/>
        </p:spPr>
      </p:pic>
      <p:pic>
        <p:nvPicPr>
          <p:cNvPr id="9" name="图片 1">
            <a:hlinkClick r:id="rId9" action="ppaction://hlinksldjump"/>
          </p:cNvPr>
          <p:cNvPicPr>
            <a:picLocks noChangeAspect="1"/>
          </p:cNvPicPr>
          <p:nvPr/>
        </p:nvPicPr>
        <p:blipFill>
          <a:blip r:embed="rId10"/>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journalism </a:t>
            </a:r>
            <a:r>
              <a:rPr lang="en-US" sz="3200" dirty="0" smtClean="0"/>
              <a:t> </a:t>
            </a:r>
            <a:r>
              <a:rPr lang="en-US" dirty="0" smtClean="0"/>
              <a:t>                             </a:t>
            </a:r>
            <a:r>
              <a:rPr lang="en-US" i="1" dirty="0" smtClean="0">
                <a:solidFill>
                  <a:srgbClr val="C00000"/>
                </a:solidFill>
              </a:rPr>
              <a:t>n. </a:t>
            </a:r>
            <a:r>
              <a:rPr lang="en-US" dirty="0" smtClean="0">
                <a:solidFill>
                  <a:srgbClr val="C00000"/>
                </a:solidFill>
              </a:rPr>
              <a:t>[U]</a:t>
            </a:r>
            <a:r>
              <a:rPr lang="en-US" dirty="0" smtClean="0"/>
              <a:t> the activity of reporting the news for a newspaper, magazine, radio </a:t>
            </a:r>
            <a:r>
              <a:rPr lang="en-US" dirty="0" err="1" smtClean="0"/>
              <a:t>programme</a:t>
            </a:r>
            <a:r>
              <a:rPr lang="en-US" dirty="0" smtClean="0"/>
              <a:t>, or television </a:t>
            </a:r>
            <a:r>
              <a:rPr lang="en-US" dirty="0" err="1" smtClean="0"/>
              <a:t>programme</a:t>
            </a:r>
            <a:r>
              <a:rPr lang="en-US" dirty="0" smtClean="0"/>
              <a:t> </a:t>
            </a:r>
            <a:r>
              <a:rPr lang="zh-CN" altLang="en-US" sz="2400" dirty="0" smtClean="0">
                <a:solidFill>
                  <a:srgbClr val="0070C0"/>
                </a:solidFill>
              </a:rPr>
              <a:t>新闻业；新闻工作</a:t>
            </a:r>
            <a:endParaRPr lang="zh-CN" altLang="en-US" dirty="0" smtClean="0">
              <a:solidFill>
                <a:srgbClr val="0070C0"/>
              </a:solidFill>
            </a:endParaRPr>
          </a:p>
          <a:p>
            <a:pPr algn="just" eaLnBrk="1" hangingPunct="1">
              <a:lnSpc>
                <a:spcPct val="100000"/>
              </a:lnSpc>
              <a:buNone/>
              <a:defRPr/>
            </a:pPr>
            <a:r>
              <a:rPr lang="en-US" altLang="zh-CN" i="1" dirty="0" smtClean="0"/>
              <a:t>e.g. </a:t>
            </a:r>
          </a:p>
          <a:p>
            <a:pPr marL="515937" indent="-514350" algn="just" eaLnBrk="1" hangingPunct="1">
              <a:lnSpc>
                <a:spcPct val="100000"/>
              </a:lnSpc>
              <a:buFont typeface="+mj-lt"/>
              <a:buAutoNum type="arabicPeriod"/>
              <a:defRPr/>
            </a:pPr>
            <a:r>
              <a:rPr lang="en-US" altLang="zh-CN" dirty="0" smtClean="0"/>
              <a:t>The paper has earned respect for its investigative journalism.</a:t>
            </a:r>
          </a:p>
          <a:p>
            <a:pPr algn="just" eaLnBrk="1" hangingPunct="1">
              <a:lnSpc>
                <a:spcPct val="100000"/>
              </a:lnSpc>
              <a:buNone/>
              <a:defRPr/>
            </a:pPr>
            <a:r>
              <a:rPr lang="zh-CN" altLang="en-US" sz="2400" dirty="0" smtClean="0">
                <a:solidFill>
                  <a:srgbClr val="0070C0"/>
                </a:solidFill>
              </a:rPr>
              <a:t>       这份报纸的调查性新闻报道为其赢得了尊敬。</a:t>
            </a:r>
          </a:p>
          <a:p>
            <a:pPr marL="515937" indent="-514350" algn="just" eaLnBrk="1" hangingPunct="1">
              <a:lnSpc>
                <a:spcPct val="100000"/>
              </a:lnSpc>
              <a:buFont typeface="+mj-lt"/>
              <a:buAutoNum type="arabicPeriod" startAt="2"/>
              <a:defRPr/>
            </a:pPr>
            <a:r>
              <a:rPr lang="en-US" altLang="zh-CN" dirty="0" smtClean="0"/>
              <a:t>He began a career in journalism, working for the North London Press Group.</a:t>
            </a:r>
          </a:p>
          <a:p>
            <a:pPr eaLnBrk="1" hangingPunct="1">
              <a:lnSpc>
                <a:spcPct val="100000"/>
              </a:lnSpc>
              <a:buNone/>
              <a:defRPr/>
            </a:pPr>
            <a:r>
              <a:rPr lang="zh-CN" altLang="en-US" sz="2400" dirty="0" smtClean="0">
                <a:solidFill>
                  <a:srgbClr val="0070C0"/>
                </a:solidFill>
              </a:rPr>
              <a:t>        他开始从事新闻工作，为北伦敦报业集团工作。</a:t>
            </a:r>
            <a:endParaRPr lang="en-US" altLang="zh-CN" sz="2400" dirty="0" smtClean="0">
              <a:solidFill>
                <a:srgbClr val="0070C0"/>
              </a:solidFill>
            </a:endParaRPr>
          </a:p>
          <a:p>
            <a:pPr eaLnBrk="1" hangingPunct="1">
              <a:lnSpc>
                <a:spcPct val="100000"/>
              </a:lnSpc>
              <a:buNone/>
              <a:defRPr/>
            </a:pPr>
            <a:r>
              <a:rPr lang="en-US" altLang="zh-CN" b="1" dirty="0" smtClean="0">
                <a:solidFill>
                  <a:schemeClr val="accent6">
                    <a:lumMod val="50000"/>
                  </a:schemeClr>
                </a:solidFill>
              </a:rPr>
              <a:t>Word family:</a:t>
            </a:r>
            <a:r>
              <a:rPr lang="en-US" altLang="zh-CN" b="1" dirty="0" smtClean="0"/>
              <a:t> journalist  </a:t>
            </a:r>
            <a:r>
              <a:rPr lang="en-US" altLang="zh-CN" i="1" dirty="0" smtClean="0">
                <a:solidFill>
                  <a:srgbClr val="C00000"/>
                </a:solidFill>
              </a:rPr>
              <a:t>n.</a:t>
            </a:r>
            <a:r>
              <a:rPr lang="en-US" altLang="zh-CN" b="1" dirty="0" smtClean="0">
                <a:solidFill>
                  <a:schemeClr val="accent6">
                    <a:lumMod val="50000"/>
                  </a:schemeClr>
                </a:solidFill>
              </a:rPr>
              <a:t>  </a:t>
            </a:r>
            <a:r>
              <a:rPr lang="zh-CN" altLang="en-US" sz="2400" dirty="0" smtClean="0">
                <a:solidFill>
                  <a:srgbClr val="0070C0"/>
                </a:solidFill>
              </a:rPr>
              <a:t>记者</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35841" name="Picture 1" descr="C:\Users\zhao\AppData\Roaming\Tencent\Users\27957503\QQ\WinTemp\RichOle\0O8ZFG1YMW6NJX%9W5(5D9U.png"/>
          <p:cNvPicPr>
            <a:picLocks noChangeAspect="1" noChangeArrowheads="1"/>
          </p:cNvPicPr>
          <p:nvPr/>
        </p:nvPicPr>
        <p:blipFill>
          <a:blip r:embed="rId8"/>
          <a:srcRect/>
          <a:stretch>
            <a:fillRect/>
          </a:stretch>
        </p:blipFill>
        <p:spPr bwMode="auto">
          <a:xfrm>
            <a:off x="2253343" y="806977"/>
            <a:ext cx="2019300" cy="285750"/>
          </a:xfrm>
          <a:prstGeom prst="rect">
            <a:avLst/>
          </a:prstGeom>
          <a:noFill/>
        </p:spPr>
      </p:pic>
      <p:pic>
        <p:nvPicPr>
          <p:cNvPr id="9" name="图片 1">
            <a:hlinkClick r:id="rId9" action="ppaction://hlinksldjump"/>
          </p:cNvPr>
          <p:cNvPicPr>
            <a:picLocks noChangeAspect="1"/>
          </p:cNvPicPr>
          <p:nvPr/>
        </p:nvPicPr>
        <p:blipFill>
          <a:blip r:embed="rId10"/>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specialized</a:t>
            </a:r>
            <a:r>
              <a:rPr lang="en-US" b="1" dirty="0" smtClean="0"/>
              <a:t> </a:t>
            </a:r>
            <a:r>
              <a:rPr lang="en-US" dirty="0" smtClean="0"/>
              <a:t>                    </a:t>
            </a:r>
            <a:r>
              <a:rPr lang="en-US" i="1" dirty="0" smtClean="0">
                <a:solidFill>
                  <a:srgbClr val="C00000"/>
                </a:solidFill>
              </a:rPr>
              <a:t>a. </a:t>
            </a:r>
            <a:r>
              <a:rPr lang="en-US" dirty="0" smtClean="0"/>
              <a:t>designed for a particular purpose, or concentrating on a particular subject </a:t>
            </a:r>
            <a:r>
              <a:rPr lang="zh-CN" altLang="en-US" sz="2400" dirty="0" smtClean="0">
                <a:solidFill>
                  <a:srgbClr val="0070C0"/>
                </a:solidFill>
              </a:rPr>
              <a:t>专门的；专业的</a:t>
            </a:r>
            <a:endParaRPr lang="zh-CN" altLang="en-US" dirty="0" smtClean="0">
              <a:solidFill>
                <a:srgbClr val="0070C0"/>
              </a:solidFill>
            </a:endParaRPr>
          </a:p>
          <a:p>
            <a:pPr algn="just" eaLnBrk="1" hangingPunct="1">
              <a:lnSpc>
                <a:spcPct val="100000"/>
              </a:lnSpc>
              <a:buNone/>
              <a:defRPr/>
            </a:pPr>
            <a:r>
              <a:rPr lang="en-US" altLang="zh-CN" i="1" dirty="0" smtClean="0"/>
              <a:t>e.g.</a:t>
            </a:r>
          </a:p>
          <a:p>
            <a:pPr marL="515937" indent="-514350" algn="just" eaLnBrk="1" hangingPunct="1">
              <a:lnSpc>
                <a:spcPct val="100000"/>
              </a:lnSpc>
              <a:buFont typeface="+mj-lt"/>
              <a:buAutoNum type="arabicPeriod"/>
              <a:defRPr/>
            </a:pPr>
            <a:r>
              <a:rPr lang="en-US" altLang="zh-CN" dirty="0" smtClean="0"/>
              <a:t>These tools are very specialized.</a:t>
            </a:r>
          </a:p>
          <a:p>
            <a:pPr algn="just" eaLnBrk="1" hangingPunct="1">
              <a:lnSpc>
                <a:spcPct val="100000"/>
              </a:lnSpc>
              <a:buNone/>
              <a:defRPr/>
            </a:pPr>
            <a:r>
              <a:rPr lang="zh-CN" altLang="en-US" dirty="0" smtClean="0"/>
              <a:t>       </a:t>
            </a:r>
            <a:r>
              <a:rPr lang="zh-CN" altLang="en-US" sz="2400" dirty="0" smtClean="0">
                <a:solidFill>
                  <a:srgbClr val="0070C0"/>
                </a:solidFill>
              </a:rPr>
              <a:t>这些</a:t>
            </a:r>
            <a:r>
              <a:rPr lang="zh-CN" altLang="en-US" sz="2400" dirty="0" smtClean="0">
                <a:solidFill>
                  <a:srgbClr val="0070C0"/>
                </a:solidFill>
              </a:rPr>
              <a:t>工具很专业。</a:t>
            </a:r>
            <a:endParaRPr lang="zh-CN" altLang="en-US" dirty="0" smtClean="0">
              <a:solidFill>
                <a:srgbClr val="0070C0"/>
              </a:solidFill>
            </a:endParaRPr>
          </a:p>
          <a:p>
            <a:pPr marL="515937" indent="-514350" algn="just" eaLnBrk="1" hangingPunct="1">
              <a:lnSpc>
                <a:spcPct val="100000"/>
              </a:lnSpc>
              <a:buFont typeface="+mj-lt"/>
              <a:buAutoNum type="arabicPeriod" startAt="2"/>
              <a:defRPr/>
            </a:pPr>
            <a:r>
              <a:rPr lang="en-US" altLang="zh-CN" dirty="0" smtClean="0"/>
              <a:t>Cocaine addicts get specialized support from knowledgeable staff.</a:t>
            </a:r>
          </a:p>
          <a:p>
            <a:pPr algn="just" eaLnBrk="1" hangingPunct="1">
              <a:lnSpc>
                <a:spcPct val="100000"/>
              </a:lnSpc>
              <a:buNone/>
              <a:defRPr/>
            </a:pPr>
            <a:r>
              <a:rPr lang="zh-CN" altLang="en-US" sz="2400" dirty="0" smtClean="0">
                <a:solidFill>
                  <a:srgbClr val="0070C0"/>
                </a:solidFill>
              </a:rPr>
              <a:t>        可卡因上瘾者从知识丰富的工作人员那里得到了专业的帮助。 </a:t>
            </a:r>
            <a:endParaRPr lang="en-US" altLang="zh-CN" sz="2400" dirty="0" smtClean="0">
              <a:solidFill>
                <a:srgbClr val="0070C0"/>
              </a:solidFill>
            </a:endParaRPr>
          </a:p>
          <a:p>
            <a:pPr eaLnBrk="1" hangingPunct="1">
              <a:lnSpc>
                <a:spcPct val="100000"/>
              </a:lnSpc>
              <a:buNone/>
              <a:defRPr/>
            </a:pPr>
            <a:r>
              <a:rPr lang="en-US" altLang="zh-CN" b="1" dirty="0" smtClean="0">
                <a:solidFill>
                  <a:schemeClr val="accent6">
                    <a:lumMod val="50000"/>
                  </a:schemeClr>
                </a:solidFill>
              </a:rPr>
              <a:t>Word family: </a:t>
            </a:r>
            <a:r>
              <a:rPr lang="en-US" altLang="zh-CN" b="1" dirty="0" smtClean="0"/>
              <a:t>specialize</a:t>
            </a:r>
            <a:r>
              <a:rPr lang="en-US" altLang="zh-CN" b="1" dirty="0" smtClean="0">
                <a:solidFill>
                  <a:schemeClr val="accent6">
                    <a:lumMod val="50000"/>
                  </a:schemeClr>
                </a:solidFill>
              </a:rPr>
              <a:t>  </a:t>
            </a:r>
            <a:r>
              <a:rPr lang="en-US" altLang="zh-CN" i="1" dirty="0" smtClean="0">
                <a:solidFill>
                  <a:srgbClr val="C00000"/>
                </a:solidFill>
              </a:rPr>
              <a:t>v.</a:t>
            </a:r>
            <a:r>
              <a:rPr lang="en-US" altLang="zh-CN" b="1" dirty="0" smtClean="0">
                <a:solidFill>
                  <a:schemeClr val="accent6">
                    <a:lumMod val="50000"/>
                  </a:schemeClr>
                </a:solidFill>
              </a:rPr>
              <a:t> </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34817" name="Picture 1" descr="C:\Users\zhao\AppData\Roaming\Tencent\Users\27957503\QQ\WinTemp\RichOle\(41QL8~YBS1JV{K[CZ4O18O.png"/>
          <p:cNvPicPr>
            <a:picLocks noChangeAspect="1" noChangeArrowheads="1"/>
          </p:cNvPicPr>
          <p:nvPr/>
        </p:nvPicPr>
        <p:blipFill>
          <a:blip r:embed="rId8"/>
          <a:srcRect/>
          <a:stretch>
            <a:fillRect/>
          </a:stretch>
        </p:blipFill>
        <p:spPr bwMode="auto">
          <a:xfrm>
            <a:off x="2441253" y="796092"/>
            <a:ext cx="1638300" cy="285750"/>
          </a:xfrm>
          <a:prstGeom prst="rect">
            <a:avLst/>
          </a:prstGeom>
          <a:noFill/>
        </p:spPr>
      </p:pic>
      <p:pic>
        <p:nvPicPr>
          <p:cNvPr id="9" name="图片 1">
            <a:hlinkClick r:id="rId9" action="ppaction://hlinksldjump"/>
          </p:cNvPr>
          <p:cNvPicPr>
            <a:picLocks noChangeAspect="1"/>
          </p:cNvPicPr>
          <p:nvPr/>
        </p:nvPicPr>
        <p:blipFill>
          <a:blip r:embed="rId10"/>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hangingPunct="1">
              <a:lnSpc>
                <a:spcPct val="100000"/>
              </a:lnSpc>
              <a:buNone/>
            </a:pPr>
            <a:r>
              <a:rPr lang="en-US" sz="3200" b="1" dirty="0" smtClean="0"/>
              <a:t>slightly</a:t>
            </a:r>
            <a:r>
              <a:rPr lang="en-US" b="1" dirty="0" smtClean="0"/>
              <a:t> </a:t>
            </a:r>
            <a:r>
              <a:rPr lang="en-US" dirty="0" smtClean="0"/>
              <a:t>                    </a:t>
            </a:r>
            <a:r>
              <a:rPr lang="en-US" i="1" dirty="0" smtClean="0">
                <a:solidFill>
                  <a:srgbClr val="C00000"/>
                </a:solidFill>
              </a:rPr>
              <a:t>ad. </a:t>
            </a:r>
            <a:r>
              <a:rPr lang="en-US" dirty="0" smtClean="0"/>
              <a:t>not very much, only a little </a:t>
            </a:r>
            <a:r>
              <a:rPr lang="zh-CN" altLang="en-US" sz="2400" dirty="0" smtClean="0">
                <a:solidFill>
                  <a:srgbClr val="0070C0"/>
                </a:solidFill>
              </a:rPr>
              <a:t>轻微地；稍微；略微</a:t>
            </a:r>
            <a:endParaRPr lang="zh-CN" altLang="en-US" dirty="0" smtClean="0">
              <a:solidFill>
                <a:srgbClr val="0070C0"/>
              </a:solidFill>
            </a:endParaRPr>
          </a:p>
          <a:p>
            <a:pPr algn="just" eaLnBrk="1" hangingPunct="1">
              <a:lnSpc>
                <a:spcPct val="100000"/>
              </a:lnSpc>
              <a:buNone/>
              <a:defRPr/>
            </a:pPr>
            <a:r>
              <a:rPr lang="en-US" altLang="zh-CN" i="1" dirty="0" smtClean="0"/>
              <a:t>e.g.</a:t>
            </a:r>
          </a:p>
          <a:p>
            <a:pPr marL="515937" indent="-514350" algn="just">
              <a:lnSpc>
                <a:spcPct val="100000"/>
              </a:lnSpc>
              <a:buFont typeface="+mj-lt"/>
              <a:buAutoNum type="arabicPeriod"/>
            </a:pPr>
            <a:r>
              <a:rPr lang="en-US" dirty="0" smtClean="0"/>
              <a:t>His family moved to a slightly larger house.</a:t>
            </a:r>
          </a:p>
          <a:p>
            <a:pPr algn="just">
              <a:lnSpc>
                <a:spcPct val="100000"/>
              </a:lnSpc>
              <a:buNone/>
            </a:pPr>
            <a:r>
              <a:rPr lang="zh-CN" altLang="en-US" sz="2400" dirty="0" smtClean="0">
                <a:solidFill>
                  <a:srgbClr val="0070C0"/>
                </a:solidFill>
              </a:rPr>
              <a:t>       他全家搬到了一个稍微大一点的房子里。</a:t>
            </a:r>
          </a:p>
          <a:p>
            <a:pPr marL="515937" indent="-514350" algn="just">
              <a:lnSpc>
                <a:spcPct val="100000"/>
              </a:lnSpc>
              <a:buFont typeface="+mj-lt"/>
              <a:buAutoNum type="arabicPeriod" startAt="2"/>
            </a:pPr>
            <a:r>
              <a:rPr lang="en-US" dirty="0" smtClean="0"/>
              <a:t>They will be slightly more expensive but they last a lot longer.</a:t>
            </a:r>
          </a:p>
          <a:p>
            <a:pPr algn="just">
              <a:lnSpc>
                <a:spcPct val="100000"/>
              </a:lnSpc>
              <a:buNone/>
            </a:pPr>
            <a:r>
              <a:rPr lang="zh-CN" altLang="en-US" sz="2400" dirty="0" smtClean="0">
                <a:solidFill>
                  <a:srgbClr val="0070C0"/>
                </a:solidFill>
              </a:rPr>
              <a:t>       它们的价钱要贵一点儿，可是更加耐用。</a:t>
            </a:r>
          </a:p>
          <a:p>
            <a:pPr marL="515937" indent="-514350">
              <a:lnSpc>
                <a:spcPct val="100000"/>
              </a:lnSpc>
              <a:buFont typeface="+mj-lt"/>
              <a:buAutoNum type="arabicPeriod" startAt="3"/>
            </a:pPr>
            <a:r>
              <a:rPr lang="en-US" dirty="0" smtClean="0"/>
              <a:t>Each person learns in a slightly different way.</a:t>
            </a:r>
          </a:p>
          <a:p>
            <a:pPr>
              <a:lnSpc>
                <a:spcPct val="100000"/>
              </a:lnSpc>
              <a:buNone/>
            </a:pPr>
            <a:r>
              <a:rPr lang="zh-CN" altLang="en-US" sz="2400" dirty="0" smtClean="0">
                <a:solidFill>
                  <a:srgbClr val="0070C0"/>
                </a:solidFill>
              </a:rPr>
              <a:t>       每个人的学习方法都稍有不同。</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33793" name="Picture 1" descr="C:\Users\zhao\AppData\Roaming\Tencent\Users\27957503\QQ\WinTemp\RichOle\E)G8T(A0}2AG93[QAX[YE06.png"/>
          <p:cNvPicPr>
            <a:picLocks noChangeAspect="1" noChangeArrowheads="1"/>
          </p:cNvPicPr>
          <p:nvPr/>
        </p:nvPicPr>
        <p:blipFill>
          <a:blip r:embed="rId8"/>
          <a:srcRect/>
          <a:stretch>
            <a:fillRect/>
          </a:stretch>
        </p:blipFill>
        <p:spPr bwMode="auto">
          <a:xfrm>
            <a:off x="1932311" y="804588"/>
            <a:ext cx="981075" cy="257175"/>
          </a:xfrm>
          <a:prstGeom prst="rect">
            <a:avLst/>
          </a:prstGeom>
          <a:noFill/>
        </p:spPr>
      </p:pic>
      <p:pic>
        <p:nvPicPr>
          <p:cNvPr id="9" name="图片 1">
            <a:hlinkClick r:id="rId9" action="ppaction://hlinksldjump"/>
          </p:cNvPr>
          <p:cNvPicPr>
            <a:picLocks noChangeAspect="1"/>
          </p:cNvPicPr>
          <p:nvPr/>
        </p:nvPicPr>
        <p:blipFill>
          <a:blip r:embed="rId10"/>
          <a:srcRect/>
          <a:stretch>
            <a:fillRect/>
          </a:stretch>
        </p:blipFill>
        <p:spPr bwMode="auto">
          <a:xfrm>
            <a:off x="8191811" y="6118225"/>
            <a:ext cx="760413"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hangingPunct="1">
              <a:lnSpc>
                <a:spcPct val="100000"/>
              </a:lnSpc>
              <a:buNone/>
            </a:pPr>
            <a:r>
              <a:rPr lang="en-US" sz="3200" b="1" dirty="0" smtClean="0"/>
              <a:t>assignment </a:t>
            </a:r>
            <a:r>
              <a:rPr lang="en-US" dirty="0" smtClean="0"/>
              <a:t>                               </a:t>
            </a:r>
            <a:r>
              <a:rPr lang="en-US" i="1" dirty="0" smtClean="0">
                <a:solidFill>
                  <a:srgbClr val="C00000"/>
                </a:solidFill>
              </a:rPr>
              <a:t>n. </a:t>
            </a:r>
            <a:r>
              <a:rPr lang="en-US" dirty="0" smtClean="0">
                <a:solidFill>
                  <a:srgbClr val="C00000"/>
                </a:solidFill>
              </a:rPr>
              <a:t>[C, U] </a:t>
            </a:r>
            <a:r>
              <a:rPr lang="en-US" dirty="0" smtClean="0"/>
              <a:t>work that you must do as part of a course of study or as part of your job </a:t>
            </a:r>
            <a:r>
              <a:rPr lang="zh-CN" altLang="en-US" sz="2400" dirty="0" smtClean="0">
                <a:solidFill>
                  <a:srgbClr val="0070C0"/>
                </a:solidFill>
              </a:rPr>
              <a:t>作业；分派的任务</a:t>
            </a:r>
            <a:endParaRPr lang="zh-CN" altLang="en-US" dirty="0" smtClean="0">
              <a:solidFill>
                <a:srgbClr val="0070C0"/>
              </a:solidFill>
            </a:endParaRPr>
          </a:p>
          <a:p>
            <a:pPr algn="just" eaLnBrk="1" hangingPunct="1">
              <a:lnSpc>
                <a:spcPct val="100000"/>
              </a:lnSpc>
              <a:buNone/>
              <a:defRPr/>
            </a:pPr>
            <a:r>
              <a:rPr lang="en-US" altLang="zh-CN" i="1" dirty="0" smtClean="0"/>
              <a:t>e.g. </a:t>
            </a:r>
          </a:p>
          <a:p>
            <a:pPr marL="515937" indent="-514350" algn="just" eaLnBrk="1" hangingPunct="1">
              <a:lnSpc>
                <a:spcPct val="100000"/>
              </a:lnSpc>
              <a:buFont typeface="+mj-lt"/>
              <a:buAutoNum type="arabicPeriod"/>
              <a:defRPr/>
            </a:pPr>
            <a:r>
              <a:rPr lang="en-US" altLang="zh-CN" dirty="0" smtClean="0"/>
              <a:t>He overextended himself when he accepted the additional assignment.</a:t>
            </a:r>
          </a:p>
          <a:p>
            <a:pPr algn="just" eaLnBrk="1" hangingPunct="1">
              <a:lnSpc>
                <a:spcPct val="100000"/>
              </a:lnSpc>
              <a:buNone/>
              <a:defRPr/>
            </a:pPr>
            <a:r>
              <a:rPr lang="zh-CN" altLang="en-US" sz="2400" dirty="0" smtClean="0">
                <a:solidFill>
                  <a:srgbClr val="0070C0"/>
                </a:solidFill>
              </a:rPr>
              <a:t>       当接到额外的任务时，他</a:t>
            </a:r>
            <a:r>
              <a:rPr lang="zh-CN" altLang="en-US" sz="2400" dirty="0" smtClean="0">
                <a:solidFill>
                  <a:srgbClr val="0070C0"/>
                </a:solidFill>
              </a:rPr>
              <a:t>过度操劳。</a:t>
            </a:r>
            <a:endParaRPr lang="en-US" altLang="zh-CN" sz="2400" dirty="0" smtClean="0">
              <a:solidFill>
                <a:srgbClr val="0070C0"/>
              </a:solidFill>
            </a:endParaRPr>
          </a:p>
          <a:p>
            <a:pPr marL="515937" indent="-514350" algn="just" eaLnBrk="1" hangingPunct="1">
              <a:lnSpc>
                <a:spcPct val="100000"/>
              </a:lnSpc>
              <a:buFont typeface="+mj-lt"/>
              <a:buAutoNum type="arabicPeriod" startAt="2"/>
              <a:defRPr/>
            </a:pPr>
            <a:r>
              <a:rPr lang="en-US" altLang="zh-CN" dirty="0" smtClean="0"/>
              <a:t>A brave fighter never shrinks from danger in executing an assignment.</a:t>
            </a:r>
          </a:p>
          <a:p>
            <a:pPr eaLnBrk="1" hangingPunct="1">
              <a:lnSpc>
                <a:spcPct val="100000"/>
              </a:lnSpc>
              <a:buNone/>
              <a:defRPr/>
            </a:pPr>
            <a:r>
              <a:rPr lang="zh-CN" altLang="en-US" sz="2400" dirty="0" smtClean="0">
                <a:solidFill>
                  <a:srgbClr val="0070C0"/>
                </a:solidFill>
              </a:rPr>
              <a:t>       英勇的战士在执行任务时决不害怕危险。</a:t>
            </a:r>
            <a:endParaRPr lang="en-US" altLang="zh-CN" sz="2400" dirty="0" smtClean="0">
              <a:solidFill>
                <a:srgbClr val="0070C0"/>
              </a:solidFill>
            </a:endParaRPr>
          </a:p>
          <a:p>
            <a:pPr eaLnBrk="1" hangingPunct="1">
              <a:lnSpc>
                <a:spcPct val="100000"/>
              </a:lnSpc>
              <a:buNone/>
              <a:defRPr/>
            </a:pPr>
            <a:r>
              <a:rPr lang="en-US" altLang="zh-CN" b="1" dirty="0" smtClean="0">
                <a:solidFill>
                  <a:schemeClr val="accent6">
                    <a:lumMod val="50000"/>
                  </a:schemeClr>
                </a:solidFill>
              </a:rPr>
              <a:t>Word family: </a:t>
            </a:r>
            <a:r>
              <a:rPr lang="en-US" altLang="zh-CN" b="1" dirty="0" smtClean="0"/>
              <a:t>assign </a:t>
            </a:r>
            <a:r>
              <a:rPr lang="en-US" altLang="zh-CN" b="1" dirty="0" smtClean="0">
                <a:solidFill>
                  <a:schemeClr val="accent6">
                    <a:lumMod val="50000"/>
                  </a:schemeClr>
                </a:solidFill>
              </a:rPr>
              <a:t> </a:t>
            </a:r>
            <a:r>
              <a:rPr lang="en-US" altLang="zh-CN" i="1" dirty="0" smtClean="0">
                <a:solidFill>
                  <a:srgbClr val="C00000"/>
                </a:solidFill>
              </a:rPr>
              <a:t>v.</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pic>
        <p:nvPicPr>
          <p:cNvPr id="32769" name="Picture 1" descr="C:\Users\zhao\AppData\Roaming\Tencent\Users\27957503\QQ\WinTemp\RichOle\01LA0J_ZSA%(9VF0~6JI)VY.png"/>
          <p:cNvPicPr>
            <a:picLocks noChangeAspect="1" noChangeArrowheads="1"/>
          </p:cNvPicPr>
          <p:nvPr/>
        </p:nvPicPr>
        <p:blipFill>
          <a:blip r:embed="rId10"/>
          <a:srcRect/>
          <a:stretch>
            <a:fillRect/>
          </a:stretch>
        </p:blipFill>
        <p:spPr bwMode="auto">
          <a:xfrm>
            <a:off x="2645619" y="839221"/>
            <a:ext cx="1543050" cy="2476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nSpc>
                <a:spcPct val="80000"/>
              </a:lnSpc>
              <a:buNone/>
            </a:pPr>
            <a:r>
              <a:rPr lang="en-US" sz="3200" b="1" dirty="0" smtClean="0"/>
              <a:t>essential </a:t>
            </a:r>
            <a:r>
              <a:rPr lang="en-US" sz="3200" dirty="0" smtClean="0"/>
              <a:t>  </a:t>
            </a:r>
            <a:r>
              <a:rPr lang="en-US" dirty="0" smtClean="0"/>
              <a:t>                    </a:t>
            </a:r>
            <a:r>
              <a:rPr lang="en-US" i="1" dirty="0" smtClean="0">
                <a:solidFill>
                  <a:srgbClr val="C00000"/>
                </a:solidFill>
              </a:rPr>
              <a:t>a.</a:t>
            </a:r>
            <a:endParaRPr lang="zh-CN" altLang="en-US" dirty="0" smtClean="0">
              <a:solidFill>
                <a:srgbClr val="C00000"/>
              </a:solidFill>
            </a:endParaRPr>
          </a:p>
          <a:p>
            <a:pPr algn="just">
              <a:lnSpc>
                <a:spcPct val="80000"/>
              </a:lnSpc>
              <a:buNone/>
            </a:pPr>
            <a:r>
              <a:rPr lang="en-US" b="1" dirty="0" smtClean="0"/>
              <a:t>1. </a:t>
            </a:r>
            <a:r>
              <a:rPr lang="en-US" dirty="0" smtClean="0"/>
              <a:t>completely necessary </a:t>
            </a:r>
            <a:r>
              <a:rPr lang="zh-CN" altLang="en-US" sz="2400" dirty="0" smtClean="0">
                <a:solidFill>
                  <a:srgbClr val="0070C0"/>
                </a:solidFill>
              </a:rPr>
              <a:t>绝对必要的；必不可少的</a:t>
            </a:r>
            <a:endParaRPr lang="en-US" sz="2400" dirty="0" smtClean="0">
              <a:solidFill>
                <a:srgbClr val="0070C0"/>
              </a:solidFill>
            </a:endParaRPr>
          </a:p>
          <a:p>
            <a:pPr algn="just">
              <a:lnSpc>
                <a:spcPct val="80000"/>
              </a:lnSpc>
              <a:buNone/>
            </a:pPr>
            <a:r>
              <a:rPr lang="en-US" i="1" dirty="0" smtClean="0"/>
              <a:t>e.g. </a:t>
            </a:r>
          </a:p>
          <a:p>
            <a:pPr marL="515937" indent="-514350" algn="just">
              <a:lnSpc>
                <a:spcPct val="80000"/>
              </a:lnSpc>
              <a:buFont typeface="+mj-lt"/>
              <a:buAutoNum type="arabicPeriod"/>
            </a:pPr>
            <a:r>
              <a:rPr lang="en-US" dirty="0" smtClean="0"/>
              <a:t>It was absolutely essential to separate crops from the areas that animals used as pasture.</a:t>
            </a:r>
          </a:p>
          <a:p>
            <a:pPr algn="just">
              <a:lnSpc>
                <a:spcPct val="80000"/>
              </a:lnSpc>
              <a:buNone/>
            </a:pPr>
            <a:r>
              <a:rPr lang="zh-CN" altLang="en-US" sz="2400" dirty="0" smtClean="0">
                <a:solidFill>
                  <a:srgbClr val="0070C0"/>
                </a:solidFill>
              </a:rPr>
              <a:t>       将庄稼区和放牧区分开绝对必要。</a:t>
            </a:r>
          </a:p>
          <a:p>
            <a:pPr marL="515937" indent="-514350" algn="just">
              <a:lnSpc>
                <a:spcPct val="80000"/>
              </a:lnSpc>
              <a:buFont typeface="+mj-lt"/>
              <a:buAutoNum type="arabicPeriod" startAt="2"/>
            </a:pPr>
            <a:r>
              <a:rPr lang="en-US" dirty="0" smtClean="0"/>
              <a:t>Food is essential for life.</a:t>
            </a:r>
          </a:p>
          <a:p>
            <a:pPr algn="just">
              <a:lnSpc>
                <a:spcPct val="80000"/>
              </a:lnSpc>
              <a:buNone/>
            </a:pPr>
            <a:r>
              <a:rPr lang="zh-CN" altLang="en-US" sz="2400" dirty="0" smtClean="0">
                <a:solidFill>
                  <a:srgbClr val="0070C0"/>
                </a:solidFill>
              </a:rPr>
              <a:t>       生命离不开食物。</a:t>
            </a:r>
          </a:p>
          <a:p>
            <a:pPr algn="just">
              <a:lnSpc>
                <a:spcPct val="80000"/>
              </a:lnSpc>
              <a:buNone/>
            </a:pPr>
            <a:r>
              <a:rPr lang="en-US" b="1" dirty="0" smtClean="0"/>
              <a:t>2. </a:t>
            </a:r>
            <a:r>
              <a:rPr lang="en-US" dirty="0" smtClean="0"/>
              <a:t>the essential features of </a:t>
            </a:r>
            <a:r>
              <a:rPr lang="en-US" dirty="0" err="1" smtClean="0"/>
              <a:t>s</a:t>
            </a:r>
            <a:r>
              <a:rPr lang="en-US" altLang="zh-CN" dirty="0" err="1" smtClean="0"/>
              <a:t>th</a:t>
            </a:r>
            <a:r>
              <a:rPr lang="en-US" altLang="zh-CN" dirty="0" smtClean="0"/>
              <a:t>.</a:t>
            </a:r>
            <a:r>
              <a:rPr lang="en-US" dirty="0" smtClean="0"/>
              <a:t> are its most basic and typical features </a:t>
            </a:r>
            <a:r>
              <a:rPr lang="zh-CN" altLang="en-US" sz="2400" dirty="0" smtClean="0">
                <a:solidFill>
                  <a:srgbClr val="0070C0"/>
                </a:solidFill>
              </a:rPr>
              <a:t>最本质的；最典型的；最基本的</a:t>
            </a:r>
            <a:endParaRPr lang="zh-CN" altLang="en-US" dirty="0" smtClean="0">
              <a:solidFill>
                <a:srgbClr val="0070C0"/>
              </a:solidFill>
            </a:endParaRPr>
          </a:p>
          <a:p>
            <a:pPr algn="just" eaLnBrk="1" hangingPunct="1">
              <a:lnSpc>
                <a:spcPct val="80000"/>
              </a:lnSpc>
              <a:buNone/>
              <a:defRPr/>
            </a:pPr>
            <a:r>
              <a:rPr lang="en-US" altLang="zh-CN" i="1" dirty="0" smtClean="0"/>
              <a:t>e.g. </a:t>
            </a:r>
          </a:p>
          <a:p>
            <a:pPr algn="just" eaLnBrk="1" hangingPunct="1">
              <a:lnSpc>
                <a:spcPct val="80000"/>
              </a:lnSpc>
              <a:buNone/>
              <a:defRPr/>
            </a:pPr>
            <a:endParaRPr lang="en-US" altLang="zh-CN" sz="2400" i="1" dirty="0">
              <a:solidFill>
                <a:srgbClr val="0070C0"/>
              </a:solidFill>
            </a:endParaRPr>
          </a:p>
          <a:p>
            <a:pPr algn="just" eaLnBrk="1" hangingPunct="1">
              <a:lnSpc>
                <a:spcPct val="80000"/>
              </a:lnSpc>
              <a:buNone/>
              <a:defRPr/>
            </a:pPr>
            <a:r>
              <a:rPr lang="zh-CN" altLang="en-US" sz="2400" dirty="0" smtClean="0">
                <a:solidFill>
                  <a:srgbClr val="0070C0"/>
                </a:solidFill>
              </a:rPr>
              <a:t>         在这次审讯中，必须证明两个基本要素：动机和时机。</a:t>
            </a:r>
            <a:endParaRPr lang="en-US" altLang="zh-CN" sz="2400" dirty="0" smtClean="0">
              <a:solidFill>
                <a:srgbClr val="0070C0"/>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pic>
        <p:nvPicPr>
          <p:cNvPr id="31745" name="Picture 1" descr="C:\Users\zhao\AppData\Roaming\Tencent\Users\27957503\QQ\WinTemp\RichOle\DDL4P]C__BNV{UUTPHBE5OL.png"/>
          <p:cNvPicPr>
            <a:picLocks noChangeAspect="1" noChangeArrowheads="1"/>
          </p:cNvPicPr>
          <p:nvPr/>
        </p:nvPicPr>
        <p:blipFill>
          <a:blip r:embed="rId8"/>
          <a:srcRect/>
          <a:stretch>
            <a:fillRect/>
          </a:stretch>
        </p:blipFill>
        <p:spPr bwMode="auto">
          <a:xfrm>
            <a:off x="2240404" y="739819"/>
            <a:ext cx="971550" cy="276225"/>
          </a:xfrm>
          <a:prstGeom prst="rect">
            <a:avLst/>
          </a:prstGeom>
          <a:noFill/>
        </p:spPr>
      </p:pic>
      <p:pic>
        <p:nvPicPr>
          <p:cNvPr id="9" name="图片 1">
            <a:hlinkClick r:id="rId9" action="ppaction://hlinksldjump"/>
          </p:cNvPr>
          <p:cNvPicPr>
            <a:picLocks noChangeAspect="1"/>
          </p:cNvPicPr>
          <p:nvPr/>
        </p:nvPicPr>
        <p:blipFill>
          <a:blip r:embed="rId10"/>
          <a:srcRect/>
          <a:stretch>
            <a:fillRect/>
          </a:stretch>
        </p:blipFill>
        <p:spPr bwMode="auto">
          <a:xfrm>
            <a:off x="8191811" y="6118225"/>
            <a:ext cx="760413" cy="539750"/>
          </a:xfrm>
          <a:prstGeom prst="rect">
            <a:avLst/>
          </a:prstGeom>
          <a:noFill/>
          <a:ln w="9525">
            <a:noFill/>
            <a:miter lim="800000"/>
            <a:headEnd/>
            <a:tailEnd/>
          </a:ln>
        </p:spPr>
      </p:pic>
      <p:sp>
        <p:nvSpPr>
          <p:cNvPr id="2" name="TextBox 1"/>
          <p:cNvSpPr txBox="1"/>
          <p:nvPr/>
        </p:nvSpPr>
        <p:spPr>
          <a:xfrm>
            <a:off x="838069" y="4935534"/>
            <a:ext cx="8133205" cy="954107"/>
          </a:xfrm>
          <a:prstGeom prst="rect">
            <a:avLst/>
          </a:prstGeom>
          <a:noFill/>
        </p:spPr>
        <p:txBody>
          <a:bodyPr wrap="square" rtlCol="0">
            <a:spAutoFit/>
          </a:bodyPr>
          <a:lstStyle/>
          <a:p>
            <a:pPr algn="just"/>
            <a:r>
              <a:rPr lang="en-US" altLang="zh-CN" sz="2800" dirty="0" smtClean="0"/>
              <a:t>In this trial two essential elements must be proven: motive and opportunity.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built-in </a:t>
            </a:r>
            <a:r>
              <a:rPr lang="en-US" b="1" dirty="0" smtClean="0"/>
              <a:t>  </a:t>
            </a:r>
            <a:r>
              <a:rPr lang="en-US" i="1" dirty="0" smtClean="0">
                <a:solidFill>
                  <a:srgbClr val="C00000"/>
                </a:solidFill>
              </a:rPr>
              <a:t>a.</a:t>
            </a:r>
            <a:r>
              <a:rPr lang="en-US" i="1" dirty="0" smtClean="0"/>
              <a:t> </a:t>
            </a:r>
            <a:r>
              <a:rPr lang="en-US" dirty="0" smtClean="0"/>
              <a:t>forming part of sth., and not separate from it </a:t>
            </a:r>
            <a:r>
              <a:rPr lang="zh-CN" altLang="en-US" sz="2400" dirty="0" smtClean="0">
                <a:solidFill>
                  <a:srgbClr val="0070C0"/>
                </a:solidFill>
              </a:rPr>
              <a:t>嵌入的；成为组成部分的</a:t>
            </a:r>
            <a:endParaRPr lang="zh-CN" altLang="en-US" dirty="0" smtClean="0">
              <a:solidFill>
                <a:srgbClr val="0070C0"/>
              </a:solidFill>
            </a:endParaRPr>
          </a:p>
          <a:p>
            <a:pPr eaLnBrk="1" hangingPunct="1">
              <a:lnSpc>
                <a:spcPct val="100000"/>
              </a:lnSpc>
              <a:buNone/>
              <a:defRPr/>
            </a:pPr>
            <a:r>
              <a:rPr lang="en-US" altLang="zh-CN" i="1" dirty="0" smtClean="0"/>
              <a:t>e.g.</a:t>
            </a:r>
          </a:p>
          <a:p>
            <a:pPr eaLnBrk="1" hangingPunct="1">
              <a:lnSpc>
                <a:spcPct val="100000"/>
              </a:lnSpc>
              <a:buNone/>
              <a:defRPr/>
            </a:pPr>
            <a:r>
              <a:rPr lang="en-US" altLang="zh-CN" dirty="0" smtClean="0"/>
              <a:t>1. We’re going to have built-in cupboards in the bedrooms.</a:t>
            </a:r>
          </a:p>
          <a:p>
            <a:pPr eaLnBrk="1" hangingPunct="1">
              <a:lnSpc>
                <a:spcPct val="100000"/>
              </a:lnSpc>
              <a:buNone/>
              <a:defRPr/>
            </a:pPr>
            <a:r>
              <a:rPr lang="zh-CN" altLang="en-US" sz="2400" dirty="0" smtClean="0">
                <a:solidFill>
                  <a:srgbClr val="0070C0"/>
                </a:solidFill>
              </a:rPr>
              <a:t>     我们将在卧室安装嵌入式衣橱。</a:t>
            </a:r>
          </a:p>
          <a:p>
            <a:pPr eaLnBrk="1" hangingPunct="1">
              <a:lnSpc>
                <a:spcPct val="100000"/>
              </a:lnSpc>
              <a:buNone/>
              <a:defRPr/>
            </a:pPr>
            <a:r>
              <a:rPr lang="en-US" altLang="zh-CN" dirty="0" smtClean="0"/>
              <a:t>2. Modern cameras are equipped with built-in flash units.</a:t>
            </a:r>
          </a:p>
          <a:p>
            <a:pPr eaLnBrk="1" hangingPunct="1">
              <a:lnSpc>
                <a:spcPct val="100000"/>
              </a:lnSpc>
              <a:buNone/>
              <a:defRPr/>
            </a:pPr>
            <a:r>
              <a:rPr lang="zh-CN" altLang="en-US" sz="2400" dirty="0" smtClean="0">
                <a:solidFill>
                  <a:srgbClr val="0070C0"/>
                </a:solidFill>
              </a:rPr>
              <a:t>     新式相机配有内置闪光灯。</a:t>
            </a:r>
            <a:endParaRPr lang="en-US" altLang="zh-CN" sz="2400" dirty="0" smtClean="0">
              <a:solidFill>
                <a:srgbClr val="0070C0"/>
              </a:solidFill>
            </a:endParaRP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nSpc>
                <a:spcPct val="100000"/>
              </a:lnSpc>
              <a:buNone/>
            </a:pPr>
            <a:r>
              <a:rPr lang="en-US" sz="3200" b="1" dirty="0" smtClean="0"/>
              <a:t>revise </a:t>
            </a:r>
            <a:r>
              <a:rPr lang="en-US" dirty="0" smtClean="0"/>
              <a:t>                         </a:t>
            </a:r>
            <a:r>
              <a:rPr lang="en-US" i="1" dirty="0" err="1" smtClean="0">
                <a:solidFill>
                  <a:srgbClr val="C00000"/>
                </a:solidFill>
              </a:rPr>
              <a:t>vt</a:t>
            </a:r>
            <a:r>
              <a:rPr lang="en-US" i="1" dirty="0" smtClean="0">
                <a:solidFill>
                  <a:srgbClr val="C00000"/>
                </a:solidFill>
              </a:rPr>
              <a:t>.</a:t>
            </a:r>
            <a:endParaRPr lang="zh-CN" altLang="en-US" dirty="0" smtClean="0">
              <a:solidFill>
                <a:srgbClr val="C00000"/>
              </a:solidFill>
            </a:endParaRPr>
          </a:p>
          <a:p>
            <a:pPr algn="just">
              <a:lnSpc>
                <a:spcPct val="100000"/>
              </a:lnSpc>
              <a:buNone/>
            </a:pPr>
            <a:r>
              <a:rPr lang="en-US" b="1" dirty="0" smtClean="0"/>
              <a:t>1. </a:t>
            </a:r>
            <a:r>
              <a:rPr lang="en-US" dirty="0"/>
              <a:t>to change</a:t>
            </a:r>
            <a:r>
              <a:rPr lang="en-US" dirty="0" smtClean="0"/>
              <a:t>, improve, or make additions to </a:t>
            </a:r>
            <a:r>
              <a:rPr lang="en-US" dirty="0" err="1" smtClean="0"/>
              <a:t>sth</a:t>
            </a:r>
            <a:r>
              <a:rPr lang="en-US" dirty="0" smtClean="0"/>
              <a:t>. such as a book, law, or piece of writing </a:t>
            </a:r>
            <a:r>
              <a:rPr lang="zh-CN" altLang="en-US" sz="2400" dirty="0" smtClean="0">
                <a:solidFill>
                  <a:srgbClr val="0070C0"/>
                </a:solidFill>
              </a:rPr>
              <a:t>修订；订正；校订</a:t>
            </a:r>
            <a:endParaRPr lang="zh-CN" altLang="en-US" dirty="0" smtClean="0">
              <a:solidFill>
                <a:srgbClr val="0070C0"/>
              </a:solidFill>
            </a:endParaRPr>
          </a:p>
          <a:p>
            <a:pPr algn="just">
              <a:lnSpc>
                <a:spcPct val="100000"/>
              </a:lnSpc>
              <a:buNone/>
            </a:pPr>
            <a:r>
              <a:rPr lang="en-US" i="1" dirty="0" smtClean="0"/>
              <a:t>e.g. </a:t>
            </a:r>
          </a:p>
          <a:p>
            <a:pPr marL="515937" indent="-514350" algn="just">
              <a:lnSpc>
                <a:spcPct val="100000"/>
              </a:lnSpc>
              <a:buFont typeface="+mj-lt"/>
              <a:buAutoNum type="arabicPeriod"/>
            </a:pPr>
            <a:r>
              <a:rPr lang="en-US" dirty="0" smtClean="0"/>
              <a:t>Three editors handled the work of revising the articles for publication.</a:t>
            </a:r>
          </a:p>
          <a:p>
            <a:pPr algn="just">
              <a:lnSpc>
                <a:spcPct val="100000"/>
              </a:lnSpc>
              <a:buNone/>
            </a:pPr>
            <a:r>
              <a:rPr lang="en-US" sz="2400" dirty="0" smtClean="0">
                <a:solidFill>
                  <a:srgbClr val="0070C0"/>
                </a:solidFill>
              </a:rPr>
              <a:t>        </a:t>
            </a:r>
            <a:r>
              <a:rPr lang="zh-CN" altLang="en-US" sz="2400" dirty="0" smtClean="0">
                <a:solidFill>
                  <a:srgbClr val="0070C0"/>
                </a:solidFill>
              </a:rPr>
              <a:t>三位编辑负责文章的修订出版工作。</a:t>
            </a:r>
          </a:p>
          <a:p>
            <a:pPr marL="515937" indent="-514350" algn="just">
              <a:lnSpc>
                <a:spcPct val="100000"/>
              </a:lnSpc>
              <a:buFont typeface="+mj-lt"/>
              <a:buAutoNum type="arabicPeriod" startAt="2"/>
            </a:pPr>
            <a:r>
              <a:rPr lang="en-US" dirty="0" smtClean="0"/>
              <a:t>The staff should work together to revise the school curriculum.</a:t>
            </a:r>
          </a:p>
          <a:p>
            <a:pPr>
              <a:lnSpc>
                <a:spcPct val="100000"/>
              </a:lnSpc>
              <a:buNone/>
            </a:pPr>
            <a:r>
              <a:rPr lang="zh-CN" altLang="en-US" sz="2400" dirty="0" smtClean="0">
                <a:solidFill>
                  <a:srgbClr val="0070C0"/>
                </a:solidFill>
              </a:rPr>
              <a:t>        全体教职工应当齐心协力修订学校课程。 </a:t>
            </a:r>
            <a:endParaRPr lang="en-US" altLang="zh-CN" sz="2400" dirty="0" smtClean="0">
              <a:solidFill>
                <a:srgbClr val="0070C0"/>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29697" name="Picture 1" descr="C:\Users\zhao\AppData\Roaming\Tencent\Users\27957503\QQ\WinTemp\RichOle\2A$T~5TAID3TLQKGMVOLP_W.png"/>
          <p:cNvPicPr>
            <a:picLocks noChangeAspect="1" noChangeArrowheads="1"/>
          </p:cNvPicPr>
          <p:nvPr/>
        </p:nvPicPr>
        <p:blipFill>
          <a:blip r:embed="rId7"/>
          <a:srcRect/>
          <a:stretch>
            <a:fillRect/>
          </a:stretch>
        </p:blipFill>
        <p:spPr bwMode="auto">
          <a:xfrm>
            <a:off x="1813191" y="793835"/>
            <a:ext cx="981075" cy="257175"/>
          </a:xfrm>
          <a:prstGeom prst="rect">
            <a:avLst/>
          </a:prstGeom>
          <a:noFill/>
        </p:spPr>
      </p:pic>
      <p:pic>
        <p:nvPicPr>
          <p:cNvPr id="7" name="图片 10" descr="MORE"/>
          <p:cNvPicPr>
            <a:picLocks noChangeAspect="1" noChangeArrowheads="1"/>
          </p:cNvPicPr>
          <p:nvPr/>
        </p:nvPicPr>
        <p:blipFill>
          <a:blip r:embed="rId8"/>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b="1" dirty="0" smtClean="0"/>
              <a:t>2. </a:t>
            </a:r>
            <a:r>
              <a:rPr lang="en-US" dirty="0"/>
              <a:t>to change </a:t>
            </a:r>
            <a:r>
              <a:rPr lang="en-US" dirty="0" smtClean="0"/>
              <a:t>your opinion or judgment of sb. or sth. </a:t>
            </a:r>
            <a:r>
              <a:rPr lang="zh-CN" altLang="en-US" sz="2400" dirty="0" smtClean="0">
                <a:solidFill>
                  <a:srgbClr val="0070C0"/>
                </a:solidFill>
              </a:rPr>
              <a:t>改变（观点、判断）</a:t>
            </a:r>
            <a:endParaRPr lang="zh-CN" altLang="en-US" dirty="0" smtClean="0">
              <a:solidFill>
                <a:srgbClr val="0070C0"/>
              </a:solidFill>
            </a:endParaRPr>
          </a:p>
          <a:p>
            <a:pPr algn="just" eaLnBrk="1" hangingPunct="1">
              <a:lnSpc>
                <a:spcPct val="100000"/>
              </a:lnSpc>
              <a:buNone/>
              <a:defRPr/>
            </a:pPr>
            <a:r>
              <a:rPr lang="en-US" altLang="zh-CN" i="1" dirty="0" smtClean="0"/>
              <a:t>e.g. </a:t>
            </a:r>
          </a:p>
          <a:p>
            <a:pPr marL="515937" indent="-514350" algn="just" eaLnBrk="1" hangingPunct="1">
              <a:lnSpc>
                <a:spcPct val="100000"/>
              </a:lnSpc>
              <a:buFont typeface="+mj-lt"/>
              <a:buAutoNum type="arabicPeriod"/>
              <a:defRPr/>
            </a:pPr>
            <a:r>
              <a:rPr lang="en-US" altLang="zh-CN" dirty="0" smtClean="0"/>
              <a:t>He soon came to revise his opinion of the profession.</a:t>
            </a:r>
          </a:p>
          <a:p>
            <a:pPr algn="just" eaLnBrk="1" hangingPunct="1">
              <a:lnSpc>
                <a:spcPct val="100000"/>
              </a:lnSpc>
              <a:buNone/>
              <a:defRPr/>
            </a:pPr>
            <a:r>
              <a:rPr lang="zh-CN" altLang="en-US" sz="2400" dirty="0" smtClean="0">
                <a:solidFill>
                  <a:srgbClr val="0070C0"/>
                </a:solidFill>
              </a:rPr>
              <a:t>        他很快就改变了对这个职业的看法。</a:t>
            </a:r>
          </a:p>
          <a:p>
            <a:pPr marL="515937" indent="-514350" algn="just" eaLnBrk="1" hangingPunct="1">
              <a:lnSpc>
                <a:spcPct val="100000"/>
              </a:lnSpc>
              <a:buFont typeface="+mj-lt"/>
              <a:buAutoNum type="arabicPeriod" startAt="2"/>
              <a:defRPr/>
            </a:pPr>
            <a:r>
              <a:rPr lang="en-US" altLang="zh-CN" dirty="0" smtClean="0"/>
              <a:t>Experts routinely revise their estimates as new data becomes available.</a:t>
            </a:r>
          </a:p>
          <a:p>
            <a:pPr algn="just" eaLnBrk="1" hangingPunct="1">
              <a:lnSpc>
                <a:spcPct val="100000"/>
              </a:lnSpc>
              <a:buNone/>
              <a:defRPr/>
            </a:pPr>
            <a:r>
              <a:rPr lang="zh-CN" altLang="en-US" sz="2400" dirty="0" smtClean="0">
                <a:solidFill>
                  <a:srgbClr val="0070C0"/>
                </a:solidFill>
              </a:rPr>
              <a:t>       当有新的数据出现时，专家们通常会更改他们的判断。</a:t>
            </a:r>
            <a:endParaRPr lang="en-US" altLang="zh-CN" sz="2400" dirty="0" smtClean="0">
              <a:solidFill>
                <a:srgbClr val="0070C0"/>
              </a:solidFill>
            </a:endParaRPr>
          </a:p>
          <a:p>
            <a:pPr eaLnBrk="1" hangingPunct="1">
              <a:lnSpc>
                <a:spcPct val="100000"/>
              </a:lnSpc>
              <a:buNone/>
              <a:defRPr/>
            </a:pPr>
            <a:r>
              <a:rPr lang="en-US" altLang="zh-CN" b="1" dirty="0" smtClean="0">
                <a:solidFill>
                  <a:schemeClr val="accent6">
                    <a:lumMod val="50000"/>
                  </a:schemeClr>
                </a:solidFill>
              </a:rPr>
              <a:t>Word family: </a:t>
            </a:r>
            <a:r>
              <a:rPr lang="en-US" altLang="zh-CN" b="1" dirty="0" smtClean="0"/>
              <a:t>revision </a:t>
            </a:r>
            <a:r>
              <a:rPr lang="en-US" altLang="zh-CN" b="1" dirty="0" smtClean="0">
                <a:solidFill>
                  <a:schemeClr val="accent6">
                    <a:lumMod val="50000"/>
                  </a:schemeClr>
                </a:solidFill>
              </a:rPr>
              <a:t> </a:t>
            </a:r>
            <a:r>
              <a:rPr lang="en-US" altLang="zh-CN" i="1" dirty="0" smtClean="0">
                <a:solidFill>
                  <a:srgbClr val="C00000"/>
                </a:solidFill>
              </a:rPr>
              <a:t>n. </a:t>
            </a: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spcBef>
                <a:spcPts val="600"/>
              </a:spcBef>
              <a:buNone/>
            </a:pPr>
            <a:r>
              <a:rPr lang="en-US" sz="3200" b="1" dirty="0" smtClean="0"/>
              <a:t>edit </a:t>
            </a:r>
            <a:r>
              <a:rPr lang="en-US" sz="3200" dirty="0" smtClean="0"/>
              <a:t>  </a:t>
            </a:r>
            <a:r>
              <a:rPr lang="en-US" dirty="0" smtClean="0"/>
              <a:t>                      </a:t>
            </a:r>
            <a:r>
              <a:rPr lang="en-US" i="1" dirty="0" err="1" smtClean="0">
                <a:solidFill>
                  <a:srgbClr val="C00000"/>
                </a:solidFill>
              </a:rPr>
              <a:t>vt.</a:t>
            </a:r>
            <a:r>
              <a:rPr lang="en-US" i="1" dirty="0" smtClean="0"/>
              <a:t> </a:t>
            </a:r>
            <a:r>
              <a:rPr lang="en-US" dirty="0"/>
              <a:t>to make </a:t>
            </a:r>
            <a:r>
              <a:rPr lang="en-US" dirty="0" smtClean="0"/>
              <a:t>a book or document ready to be published by correcting the mistakes and making other changes </a:t>
            </a:r>
            <a:r>
              <a:rPr lang="zh-CN" altLang="en-US" sz="2400" dirty="0" smtClean="0">
                <a:solidFill>
                  <a:srgbClr val="0070C0"/>
                </a:solidFill>
              </a:rPr>
              <a:t>编辑；校订</a:t>
            </a:r>
            <a:endParaRPr lang="zh-CN" altLang="en-US" dirty="0" smtClean="0">
              <a:solidFill>
                <a:srgbClr val="0070C0"/>
              </a:solidFill>
            </a:endParaRPr>
          </a:p>
          <a:p>
            <a:pPr algn="just" eaLnBrk="1" hangingPunct="1">
              <a:lnSpc>
                <a:spcPct val="100000"/>
              </a:lnSpc>
              <a:spcBef>
                <a:spcPts val="600"/>
              </a:spcBef>
              <a:buNone/>
              <a:defRPr/>
            </a:pPr>
            <a:r>
              <a:rPr lang="en-US" altLang="zh-CN" i="1" dirty="0" smtClean="0"/>
              <a:t>e.g. </a:t>
            </a:r>
          </a:p>
          <a:p>
            <a:pPr marL="515937" indent="-514350" algn="just" eaLnBrk="1" hangingPunct="1">
              <a:lnSpc>
                <a:spcPct val="100000"/>
              </a:lnSpc>
              <a:spcBef>
                <a:spcPts val="600"/>
              </a:spcBef>
              <a:buFont typeface="+mj-lt"/>
              <a:buAutoNum type="arabicPeriod"/>
              <a:defRPr/>
            </a:pPr>
            <a:r>
              <a:rPr lang="en-US" altLang="zh-CN" dirty="0" smtClean="0"/>
              <a:t>The majority of contracts give the publisher the right to edit a book after it’s done.</a:t>
            </a:r>
          </a:p>
          <a:p>
            <a:pPr algn="just" eaLnBrk="1" hangingPunct="1">
              <a:lnSpc>
                <a:spcPct val="100000"/>
              </a:lnSpc>
              <a:spcBef>
                <a:spcPts val="600"/>
              </a:spcBef>
              <a:buNone/>
              <a:defRPr/>
            </a:pPr>
            <a:r>
              <a:rPr lang="zh-CN" altLang="en-US" dirty="0" smtClean="0"/>
              <a:t>      </a:t>
            </a:r>
            <a:r>
              <a:rPr lang="zh-CN" altLang="en-US" sz="2400" dirty="0" smtClean="0">
                <a:solidFill>
                  <a:srgbClr val="0070C0"/>
                </a:solidFill>
              </a:rPr>
              <a:t>大多数合同都赋予出版商在书稿完成后进行校订的权利。</a:t>
            </a:r>
            <a:endParaRPr lang="zh-CN" altLang="en-US" dirty="0" smtClean="0">
              <a:solidFill>
                <a:srgbClr val="0070C0"/>
              </a:solidFill>
            </a:endParaRPr>
          </a:p>
          <a:p>
            <a:pPr marL="515937" indent="-514350" algn="just" eaLnBrk="1" hangingPunct="1">
              <a:lnSpc>
                <a:spcPct val="100000"/>
              </a:lnSpc>
              <a:spcBef>
                <a:spcPts val="600"/>
              </a:spcBef>
              <a:buFont typeface="+mj-lt"/>
              <a:buAutoNum type="arabicPeriod" startAt="2"/>
              <a:defRPr/>
            </a:pPr>
            <a:r>
              <a:rPr lang="en-US" altLang="zh-CN" dirty="0" smtClean="0"/>
              <a:t>She edited the letters of the politician so as to omit the most personal passages.</a:t>
            </a:r>
          </a:p>
          <a:p>
            <a:pPr algn="just" eaLnBrk="1" hangingPunct="1">
              <a:lnSpc>
                <a:spcPct val="100000"/>
              </a:lnSpc>
              <a:spcBef>
                <a:spcPts val="600"/>
              </a:spcBef>
              <a:buNone/>
              <a:defRPr/>
            </a:pPr>
            <a:r>
              <a:rPr lang="en-US" altLang="zh-CN" dirty="0" smtClean="0"/>
              <a:t>      </a:t>
            </a:r>
            <a:r>
              <a:rPr lang="zh-CN" altLang="en-US" sz="2400" dirty="0" smtClean="0">
                <a:solidFill>
                  <a:srgbClr val="0070C0"/>
                </a:solidFill>
              </a:rPr>
              <a:t>为了删除大多数隐私的片段，她校订了这个政客的信件。</a:t>
            </a:r>
            <a:endParaRPr lang="en-US" altLang="zh-CN" dirty="0" smtClean="0">
              <a:solidFill>
                <a:srgbClr val="0070C0"/>
              </a:solidFill>
            </a:endParaRPr>
          </a:p>
          <a:p>
            <a:pPr eaLnBrk="1" hangingPunct="1">
              <a:lnSpc>
                <a:spcPct val="100000"/>
              </a:lnSpc>
              <a:spcBef>
                <a:spcPts val="600"/>
              </a:spcBef>
              <a:buNone/>
              <a:defRPr/>
            </a:pPr>
            <a:r>
              <a:rPr lang="en-US" altLang="zh-CN" b="1" dirty="0" smtClean="0">
                <a:solidFill>
                  <a:schemeClr val="accent6">
                    <a:lumMod val="50000"/>
                  </a:schemeClr>
                </a:solidFill>
              </a:rPr>
              <a:t>Word family: </a:t>
            </a:r>
            <a:r>
              <a:rPr lang="en-US" altLang="zh-CN" b="1" dirty="0" smtClean="0"/>
              <a:t>editor </a:t>
            </a:r>
            <a:r>
              <a:rPr lang="en-US" altLang="zh-CN" b="1" dirty="0" smtClean="0">
                <a:solidFill>
                  <a:schemeClr val="accent6">
                    <a:lumMod val="50000"/>
                  </a:schemeClr>
                </a:solidFill>
              </a:rPr>
              <a:t> </a:t>
            </a:r>
            <a:r>
              <a:rPr lang="en-US" altLang="zh-CN" i="1" dirty="0" smtClean="0">
                <a:solidFill>
                  <a:srgbClr val="C00000"/>
                </a:solidFill>
              </a:rPr>
              <a:t>n.</a:t>
            </a:r>
            <a:r>
              <a:rPr lang="en-US" altLang="zh-CN" b="1" dirty="0" smtClean="0">
                <a:solidFill>
                  <a:schemeClr val="accent6">
                    <a:lumMod val="50000"/>
                  </a:schemeClr>
                </a:solidFill>
              </a:rPr>
              <a:t> </a:t>
            </a:r>
            <a:r>
              <a:rPr lang="zh-CN" altLang="en-US" sz="2400" dirty="0" smtClean="0">
                <a:solidFill>
                  <a:srgbClr val="0070C0"/>
                </a:solidFill>
              </a:rPr>
              <a:t>编者；校订者</a:t>
            </a:r>
            <a:r>
              <a:rPr lang="en-US" altLang="zh-CN" b="1" dirty="0" smtClean="0">
                <a:solidFill>
                  <a:schemeClr val="accent6">
                    <a:lumMod val="50000"/>
                  </a:schemeClr>
                </a:solidFill>
              </a:rPr>
              <a:t>           </a:t>
            </a:r>
            <a:r>
              <a:rPr lang="en-US" altLang="zh-CN" b="1" dirty="0" smtClean="0"/>
              <a:t>edition</a:t>
            </a:r>
            <a:r>
              <a:rPr lang="en-US" altLang="zh-CN" b="1" dirty="0" smtClean="0">
                <a:solidFill>
                  <a:schemeClr val="accent6">
                    <a:lumMod val="50000"/>
                  </a:schemeClr>
                </a:solidFill>
              </a:rPr>
              <a:t>  </a:t>
            </a:r>
            <a:r>
              <a:rPr lang="en-US" altLang="zh-CN" i="1" dirty="0" smtClean="0">
                <a:solidFill>
                  <a:srgbClr val="C00000"/>
                </a:solidFill>
              </a:rPr>
              <a:t>n.</a:t>
            </a:r>
            <a:r>
              <a:rPr lang="en-US" altLang="zh-CN" b="1" dirty="0" smtClean="0">
                <a:solidFill>
                  <a:schemeClr val="accent6">
                    <a:lumMod val="50000"/>
                  </a:schemeClr>
                </a:solidFill>
              </a:rPr>
              <a:t> </a:t>
            </a:r>
            <a:r>
              <a:rPr lang="zh-CN" altLang="en-US" sz="2400" dirty="0" smtClean="0">
                <a:solidFill>
                  <a:srgbClr val="0070C0"/>
                </a:solidFill>
              </a:rPr>
              <a:t>版本</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pic>
        <p:nvPicPr>
          <p:cNvPr id="27649" name="Picture 1" descr="C:\Users\zhao\AppData\Roaming\Tencent\Users\27957503\QQ\WinTemp\RichOle\Y8B@WNRVN)`C4)Z9S_TN)9P.png"/>
          <p:cNvPicPr>
            <a:picLocks noChangeAspect="1" noChangeArrowheads="1"/>
          </p:cNvPicPr>
          <p:nvPr/>
        </p:nvPicPr>
        <p:blipFill>
          <a:blip r:embed="rId10"/>
          <a:srcRect/>
          <a:stretch>
            <a:fillRect/>
          </a:stretch>
        </p:blipFill>
        <p:spPr bwMode="auto">
          <a:xfrm>
            <a:off x="1619507" y="774324"/>
            <a:ext cx="762000" cy="257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101" name="图片 5" descr="Back">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6513" y="47625"/>
            <a:ext cx="558800" cy="39370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4100" name="文本框 4"/>
          <p:cNvSpPr txBox="1">
            <a:spLocks noChangeArrowheads="1"/>
          </p:cNvSpPr>
          <p:nvPr/>
        </p:nvSpPr>
        <p:spPr bwMode="auto">
          <a:xfrm>
            <a:off x="184150" y="74613"/>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sp>
        <p:nvSpPr>
          <p:cNvPr id="10" name="内容占位符 2"/>
          <p:cNvSpPr>
            <a:spLocks noGrp="1"/>
          </p:cNvSpPr>
          <p:nvPr>
            <p:ph idx="1"/>
          </p:nvPr>
        </p:nvSpPr>
        <p:spPr>
          <a:xfrm>
            <a:off x="184150" y="627063"/>
            <a:ext cx="8834438" cy="6065837"/>
          </a:xfrm>
        </p:spPr>
        <p:txBody>
          <a:bodyPr/>
          <a:lstStyle/>
          <a:p>
            <a:pPr marL="0" indent="1588" algn="just" eaLnBrk="1" hangingPunct="1">
              <a:buNone/>
              <a:defRPr/>
            </a:pPr>
            <a:endParaRPr lang="en-US" altLang="zh-CN" dirty="0"/>
          </a:p>
          <a:p>
            <a:pPr marL="0" indent="1588" algn="just" eaLnBrk="1" hangingPunct="1">
              <a:buNone/>
              <a:defRPr/>
            </a:pPr>
            <a:endParaRPr lang="en-US" altLang="zh-CN" dirty="0" smtClean="0"/>
          </a:p>
          <a:p>
            <a:pPr marL="0" indent="1588" algn="just" eaLnBrk="1" hangingPunct="1">
              <a:buNone/>
              <a:defRPr/>
            </a:pPr>
            <a:r>
              <a:rPr lang="en-US" altLang="zh-CN" dirty="0" smtClean="0"/>
              <a:t>Usually each group was studying the same thing. So college came to mean an area of study. The first American universities divided their studies into a number of areas and called each one a college. This is still true. A college can also be a part of a university. For example, Harvard College is the undergraduate part of Harvard University. Programs in higher learning can also be called schools, like a school of engineering or a medical school within a college or university. You know, learning all these terms is an education in itself.</a:t>
            </a:r>
            <a:endParaRPr lang="zh-CN" altLang="en-US" dirty="0"/>
          </a:p>
        </p:txBody>
      </p:sp>
      <p:pic>
        <p:nvPicPr>
          <p:cNvPr id="9" name="图片 9" descr="END"/>
          <p:cNvPicPr>
            <a:picLocks noChangeAspect="1" noChangeArrowheads="1"/>
          </p:cNvPicPr>
          <p:nvPr/>
        </p:nvPicPr>
        <p:blipFill>
          <a:blip r:embed="rId7"/>
          <a:srcRect/>
          <a:stretch>
            <a:fillRect/>
          </a:stretch>
        </p:blipFill>
        <p:spPr bwMode="auto">
          <a:xfrm>
            <a:off x="8371019" y="6333761"/>
            <a:ext cx="476250"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buNone/>
            </a:pPr>
            <a:r>
              <a:rPr lang="en-US" sz="3200" b="1" dirty="0" smtClean="0"/>
              <a:t>well done:	</a:t>
            </a:r>
            <a:r>
              <a:rPr lang="en-US" dirty="0" smtClean="0"/>
              <a:t>used for giving sb. praise when they do s</a:t>
            </a:r>
            <a:r>
              <a:rPr lang="en-US" altLang="zh-CN" dirty="0" smtClean="0"/>
              <a:t>th.</a:t>
            </a:r>
            <a:r>
              <a:rPr lang="en-US" dirty="0" smtClean="0"/>
              <a:t> well </a:t>
            </a:r>
            <a:r>
              <a:rPr lang="zh-CN" altLang="en-US" sz="2400" dirty="0" smtClean="0">
                <a:solidFill>
                  <a:srgbClr val="0070C0"/>
                </a:solidFill>
              </a:rPr>
              <a:t>做得好；真棒</a:t>
            </a:r>
            <a:endParaRPr lang="zh-CN" altLang="en-US" dirty="0" smtClean="0">
              <a:solidFill>
                <a:srgbClr val="0070C0"/>
              </a:solidFill>
            </a:endParaRPr>
          </a:p>
          <a:p>
            <a:pPr eaLnBrk="1" hangingPunct="1">
              <a:buNone/>
              <a:defRPr/>
            </a:pPr>
            <a:r>
              <a:rPr lang="en-US" altLang="zh-CN" i="1" dirty="0" smtClean="0"/>
              <a:t>e.g.</a:t>
            </a:r>
          </a:p>
          <a:p>
            <a:pPr eaLnBrk="1" hangingPunct="1">
              <a:buNone/>
              <a:defRPr/>
            </a:pPr>
            <a:r>
              <a:rPr lang="en-US" altLang="zh-CN" dirty="0" smtClean="0"/>
              <a:t>1. “Daddy! I came second in history.”</a:t>
            </a:r>
          </a:p>
          <a:p>
            <a:pPr eaLnBrk="1" hangingPunct="1">
              <a:buNone/>
              <a:defRPr/>
            </a:pPr>
            <a:r>
              <a:rPr lang="en-US" altLang="zh-CN" dirty="0" smtClean="0"/>
              <a:t>    “Well done, sweetheart!”</a:t>
            </a:r>
          </a:p>
          <a:p>
            <a:pPr eaLnBrk="1" hangingPunct="1">
              <a:buNone/>
              <a:defRPr/>
            </a:pPr>
            <a:r>
              <a:rPr lang="zh-CN" altLang="en-US" dirty="0" smtClean="0"/>
              <a:t>   </a:t>
            </a:r>
            <a:r>
              <a:rPr lang="zh-CN" altLang="en-US" sz="2400" dirty="0" smtClean="0">
                <a:solidFill>
                  <a:srgbClr val="0070C0"/>
                </a:solidFill>
              </a:rPr>
              <a:t>“爸爸！我的历史得了第二名。”</a:t>
            </a:r>
            <a:endParaRPr lang="en-US" altLang="zh-CN" sz="2400" dirty="0" smtClean="0">
              <a:solidFill>
                <a:srgbClr val="0070C0"/>
              </a:solidFill>
            </a:endParaRPr>
          </a:p>
          <a:p>
            <a:pPr eaLnBrk="1" hangingPunct="1">
              <a:buNone/>
              <a:defRPr/>
            </a:pPr>
            <a:r>
              <a:rPr lang="zh-CN" altLang="en-US" sz="2400" dirty="0" smtClean="0">
                <a:solidFill>
                  <a:srgbClr val="0070C0"/>
                </a:solidFill>
              </a:rPr>
              <a:t>   “真棒，亲爱的！”</a:t>
            </a:r>
            <a:endParaRPr lang="en-US" altLang="zh-CN" sz="2400" dirty="0" smtClean="0">
              <a:solidFill>
                <a:srgbClr val="0070C0"/>
              </a:solidFill>
            </a:endParaRPr>
          </a:p>
          <a:p>
            <a:pPr>
              <a:buNone/>
            </a:pPr>
            <a:r>
              <a:rPr lang="en-US" altLang="zh-CN" dirty="0" smtClean="0"/>
              <a:t>2. </a:t>
            </a:r>
            <a:r>
              <a:rPr lang="en-US" dirty="0" smtClean="0"/>
              <a:t>“Well done,” said </a:t>
            </a:r>
            <a:r>
              <a:rPr lang="en-US" dirty="0" err="1" smtClean="0"/>
              <a:t>Claud</a:t>
            </a:r>
            <a:r>
              <a:rPr lang="en-US" dirty="0" smtClean="0"/>
              <a:t> in admiration.</a:t>
            </a:r>
          </a:p>
          <a:p>
            <a:pPr>
              <a:buNone/>
            </a:pPr>
            <a:r>
              <a:rPr lang="zh-CN" altLang="en-US" dirty="0" smtClean="0"/>
              <a:t>   </a:t>
            </a:r>
            <a:r>
              <a:rPr lang="zh-CN" altLang="en-US" sz="2400" dirty="0" smtClean="0">
                <a:solidFill>
                  <a:srgbClr val="0070C0"/>
                </a:solidFill>
              </a:rPr>
              <a:t>“干得太棒了，”克劳德钦佩地说。</a:t>
            </a:r>
            <a:endParaRPr lang="zh-CN" altLang="en-US" dirty="0" smtClean="0">
              <a:solidFill>
                <a:srgbClr val="0070C0"/>
              </a:solidFill>
            </a:endParaRPr>
          </a:p>
          <a:p>
            <a:pPr eaLnBrk="1" hangingPunct="1">
              <a:buFont typeface="Arial" panose="020B0604020202020204" pitchFamily="34" charset="0"/>
              <a:buChar char="•"/>
              <a:defRPr/>
            </a:pPr>
            <a:endParaRPr lang="en-US" altLang="zh-CN" i="1" dirty="0" smtClean="0"/>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5">
                                            <p:txEl>
                                              <p:pRg st="5" end="5"/>
                                            </p:txEl>
                                          </p:spTgt>
                                        </p:tgtEl>
                                        <p:attrNameLst>
                                          <p:attrName>style.visibility</p:attrName>
                                        </p:attrNameLst>
                                      </p:cBhvr>
                                      <p:to>
                                        <p:strVal val="visible"/>
                                      </p:to>
                                    </p:set>
                                    <p:animEffect transition="in" filter="dissolve">
                                      <p:cBhvr>
                                        <p:cTn id="10" dur="500"/>
                                        <p:tgtEl>
                                          <p:spTgt spid="15">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5">
                                            <p:txEl>
                                              <p:pRg st="7" end="7"/>
                                            </p:txEl>
                                          </p:spTgt>
                                        </p:tgtEl>
                                        <p:attrNameLst>
                                          <p:attrName>style.visibility</p:attrName>
                                        </p:attrNameLst>
                                      </p:cBhvr>
                                      <p:to>
                                        <p:strVal val="visible"/>
                                      </p:to>
                                    </p:set>
                                    <p:animEffect transition="in" filter="dissolve">
                                      <p:cBhvr>
                                        <p:cTn id="15" dur="500"/>
                                        <p:tgtEl>
                                          <p:spTgt spid="15">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buNone/>
            </a:pPr>
            <a:r>
              <a:rPr lang="en-US" sz="3200" b="1" dirty="0" smtClean="0"/>
              <a:t>be faced with / by sth.: </a:t>
            </a:r>
            <a:r>
              <a:rPr lang="en-US" dirty="0" smtClean="0"/>
              <a:t>if you are faced with a difficult </a:t>
            </a:r>
            <a:r>
              <a:rPr lang="en-US" spc="-30" dirty="0" smtClean="0"/>
              <a:t>situation, it is going to affect you and you must deal with it </a:t>
            </a:r>
            <a:r>
              <a:rPr lang="zh-CN" altLang="en-US" sz="2400" dirty="0" smtClean="0">
                <a:solidFill>
                  <a:srgbClr val="0070C0"/>
                </a:solidFill>
              </a:rPr>
              <a:t>面对；面临</a:t>
            </a:r>
            <a:endParaRPr lang="en-US" dirty="0" smtClean="0">
              <a:solidFill>
                <a:srgbClr val="0070C0"/>
              </a:solidFill>
            </a:endParaRPr>
          </a:p>
          <a:p>
            <a:pPr algn="just">
              <a:buNone/>
            </a:pPr>
            <a:r>
              <a:rPr lang="en-US" altLang="zh-CN" i="1" dirty="0" smtClean="0"/>
              <a:t>e.g.</a:t>
            </a:r>
          </a:p>
          <a:p>
            <a:pPr marL="515937" indent="-514350" algn="just">
              <a:buFont typeface="+mj-lt"/>
              <a:buAutoNum type="arabicPeriod"/>
            </a:pPr>
            <a:r>
              <a:rPr lang="en-US" altLang="zh-CN" dirty="0" smtClean="0"/>
              <a:t>We are faced with two apparently contradictory statements.  </a:t>
            </a:r>
          </a:p>
          <a:p>
            <a:pPr algn="just">
              <a:buNone/>
            </a:pPr>
            <a:r>
              <a:rPr lang="zh-CN" altLang="en-US" dirty="0" smtClean="0"/>
              <a:t>      </a:t>
            </a:r>
            <a:r>
              <a:rPr lang="zh-CN" altLang="en-US" sz="2400" dirty="0" smtClean="0">
                <a:solidFill>
                  <a:srgbClr val="0070C0"/>
                </a:solidFill>
              </a:rPr>
              <a:t>我们面临两种截然不同的说法。</a:t>
            </a:r>
            <a:endParaRPr lang="zh-CN" altLang="en-US" dirty="0" smtClean="0">
              <a:solidFill>
                <a:srgbClr val="0070C0"/>
              </a:solidFill>
            </a:endParaRPr>
          </a:p>
          <a:p>
            <a:pPr marL="515937" indent="-514350" algn="just">
              <a:buFont typeface="+mj-lt"/>
              <a:buAutoNum type="arabicPeriod" startAt="2"/>
            </a:pPr>
            <a:r>
              <a:rPr lang="en-US" altLang="zh-CN" dirty="0" smtClean="0"/>
              <a:t>When faced with adversity she was never tempted to give up.  </a:t>
            </a:r>
          </a:p>
          <a:p>
            <a:pPr>
              <a:buNone/>
            </a:pPr>
            <a:r>
              <a:rPr lang="zh-CN" altLang="en-US" dirty="0" smtClean="0"/>
              <a:t>      </a:t>
            </a:r>
            <a:r>
              <a:rPr lang="zh-CN" altLang="en-US" sz="2400" dirty="0" smtClean="0">
                <a:solidFill>
                  <a:srgbClr val="0070C0"/>
                </a:solidFill>
              </a:rPr>
              <a:t>面对逆境她从未想过放弃。</a:t>
            </a:r>
            <a:endParaRPr lang="zh-CN" altLang="en-US" dirty="0" smtClean="0">
              <a:solidFill>
                <a:srgbClr val="0070C0"/>
              </a:solidFill>
            </a:endParaRP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believe it or not: </a:t>
            </a:r>
            <a:r>
              <a:rPr lang="en-US" dirty="0" smtClean="0"/>
              <a:t>(</a:t>
            </a:r>
            <a:r>
              <a:rPr lang="en-US" i="1" dirty="0" smtClean="0"/>
              <a:t>spoken</a:t>
            </a:r>
            <a:r>
              <a:rPr lang="en-US" dirty="0" smtClean="0"/>
              <a:t>) used for emphasizing that sth. is very surprising but true </a:t>
            </a:r>
            <a:r>
              <a:rPr lang="zh-CN" altLang="en-US" sz="2400" dirty="0" smtClean="0">
                <a:solidFill>
                  <a:srgbClr val="0070C0"/>
                </a:solidFill>
              </a:rPr>
              <a:t>信不信由你</a:t>
            </a:r>
            <a:endParaRPr lang="en-US" dirty="0" smtClean="0">
              <a:solidFill>
                <a:srgbClr val="0070C0"/>
              </a:solidFill>
            </a:endParaRPr>
          </a:p>
          <a:p>
            <a:pPr>
              <a:lnSpc>
                <a:spcPct val="100000"/>
              </a:lnSpc>
              <a:buNone/>
            </a:pPr>
            <a:r>
              <a:rPr lang="en-US" altLang="zh-CN" i="1" dirty="0" smtClean="0"/>
              <a:t>e.g.</a:t>
            </a:r>
          </a:p>
          <a:p>
            <a:pPr>
              <a:lnSpc>
                <a:spcPct val="100000"/>
              </a:lnSpc>
              <a:buNone/>
            </a:pPr>
            <a:r>
              <a:rPr lang="en-US" altLang="zh-CN" dirty="0" smtClean="0"/>
              <a:t>1. Believe it or not, he was here yesterday.</a:t>
            </a:r>
          </a:p>
          <a:p>
            <a:pPr>
              <a:lnSpc>
                <a:spcPct val="100000"/>
              </a:lnSpc>
              <a:buNone/>
            </a:pPr>
            <a:r>
              <a:rPr lang="zh-CN" altLang="en-US" dirty="0" smtClean="0"/>
              <a:t>    </a:t>
            </a:r>
            <a:r>
              <a:rPr lang="zh-CN" altLang="en-US" sz="2400" dirty="0" smtClean="0">
                <a:solidFill>
                  <a:srgbClr val="0070C0"/>
                </a:solidFill>
              </a:rPr>
              <a:t>信不信由你，昨天他就在这儿。</a:t>
            </a:r>
            <a:endParaRPr lang="en-US" altLang="zh-CN" dirty="0" smtClean="0">
              <a:solidFill>
                <a:srgbClr val="0070C0"/>
              </a:solidFill>
            </a:endParaRPr>
          </a:p>
          <a:p>
            <a:pPr>
              <a:lnSpc>
                <a:spcPct val="100000"/>
              </a:lnSpc>
              <a:buNone/>
            </a:pPr>
            <a:r>
              <a:rPr lang="en-US" altLang="zh-CN" dirty="0" smtClean="0"/>
              <a:t>2. Believe it or not, that’s the way it is.</a:t>
            </a:r>
          </a:p>
          <a:p>
            <a:pPr>
              <a:lnSpc>
                <a:spcPct val="100000"/>
              </a:lnSpc>
              <a:buNone/>
            </a:pPr>
            <a:r>
              <a:rPr lang="zh-CN" altLang="en-US" sz="2400" dirty="0" smtClean="0">
                <a:solidFill>
                  <a:srgbClr val="0070C0"/>
                </a:solidFill>
              </a:rPr>
              <a:t>     信不信由你，反正事情就是这样。</a:t>
            </a:r>
            <a:endParaRPr lang="en-US" altLang="zh-CN" sz="2400" dirty="0" smtClean="0">
              <a:solidFill>
                <a:srgbClr val="0070C0"/>
              </a:solidFill>
            </a:endParaRPr>
          </a:p>
          <a:p>
            <a:endParaRPr lang="zh-CN" altLang="en-US" dirty="0" smtClean="0"/>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follow up (with):</a:t>
            </a:r>
            <a:r>
              <a:rPr lang="en-US" sz="3200" dirty="0" smtClean="0"/>
              <a:t> </a:t>
            </a:r>
            <a:r>
              <a:rPr lang="en-US" dirty="0"/>
              <a:t>to do </a:t>
            </a:r>
            <a:r>
              <a:rPr lang="en-US" dirty="0" err="1"/>
              <a:t>sth</a:t>
            </a:r>
            <a:r>
              <a:rPr lang="en-US" dirty="0" smtClean="0"/>
              <a:t>. in addition to what you have already done, in order to be certain of achieving your aim </a:t>
            </a:r>
            <a:r>
              <a:rPr lang="zh-CN" altLang="en-US" sz="2400" dirty="0" smtClean="0">
                <a:solidFill>
                  <a:srgbClr val="0070C0"/>
                </a:solidFill>
              </a:rPr>
              <a:t>采取后续行动；补充（以达到目的）</a:t>
            </a:r>
            <a:endParaRPr lang="en-US" dirty="0" smtClean="0">
              <a:solidFill>
                <a:srgbClr val="0070C0"/>
              </a:solidFill>
            </a:endParaRPr>
          </a:p>
          <a:p>
            <a:pPr algn="just">
              <a:lnSpc>
                <a:spcPct val="100000"/>
              </a:lnSpc>
              <a:buNone/>
            </a:pPr>
            <a:r>
              <a:rPr lang="en-US" altLang="zh-CN" i="1" dirty="0" smtClean="0"/>
              <a:t>e.g.</a:t>
            </a:r>
          </a:p>
          <a:p>
            <a:pPr marL="515937" indent="-514350" algn="just">
              <a:lnSpc>
                <a:spcPct val="100000"/>
              </a:lnSpc>
              <a:buFont typeface="+mj-lt"/>
              <a:buAutoNum type="arabicPeriod"/>
            </a:pPr>
            <a:r>
              <a:rPr lang="en-US" altLang="zh-CN" dirty="0" smtClean="0"/>
              <a:t>The chairman followed up with another question.</a:t>
            </a:r>
          </a:p>
          <a:p>
            <a:pPr algn="just">
              <a:lnSpc>
                <a:spcPct val="100000"/>
              </a:lnSpc>
              <a:buNone/>
            </a:pPr>
            <a:r>
              <a:rPr lang="zh-CN" altLang="en-US" sz="2400" dirty="0" smtClean="0">
                <a:solidFill>
                  <a:srgbClr val="0070C0"/>
                </a:solidFill>
              </a:rPr>
              <a:t>       主席接着又提了一个问题。</a:t>
            </a:r>
          </a:p>
          <a:p>
            <a:pPr marL="515937" indent="-514350" algn="just">
              <a:lnSpc>
                <a:spcPct val="100000"/>
              </a:lnSpc>
              <a:buFont typeface="+mj-lt"/>
              <a:buAutoNum type="arabicPeriod" startAt="2"/>
            </a:pPr>
            <a:r>
              <a:rPr lang="en-US" altLang="zh-CN" dirty="0" smtClean="0"/>
              <a:t>We follow up our victory by attacking the enemy on all fronts.  </a:t>
            </a:r>
          </a:p>
          <a:p>
            <a:pPr>
              <a:lnSpc>
                <a:spcPct val="100000"/>
              </a:lnSpc>
              <a:buNone/>
            </a:pPr>
            <a:r>
              <a:rPr lang="zh-CN" altLang="en-US" sz="2400" dirty="0" smtClean="0">
                <a:solidFill>
                  <a:srgbClr val="0070C0"/>
                </a:solidFill>
              </a:rPr>
              <a:t>       我们乘胜向敌人发起全线进攻。</a:t>
            </a: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buNone/>
            </a:pPr>
            <a:r>
              <a:rPr lang="en-US" sz="3200" b="1" dirty="0" smtClean="0"/>
              <a:t>think over:</a:t>
            </a:r>
            <a:r>
              <a:rPr lang="en-US" sz="3200" dirty="0" smtClean="0"/>
              <a:t> </a:t>
            </a:r>
            <a:r>
              <a:rPr lang="en-US" dirty="0"/>
              <a:t>to c</a:t>
            </a:r>
            <a:r>
              <a:rPr lang="en-US" dirty="0" smtClean="0"/>
              <a:t>onsider a problem or decision carefully </a:t>
            </a:r>
            <a:r>
              <a:rPr lang="zh-CN" altLang="en-US" sz="2400" dirty="0" smtClean="0">
                <a:solidFill>
                  <a:srgbClr val="0070C0"/>
                </a:solidFill>
              </a:rPr>
              <a:t>慎重思量；仔细考虑</a:t>
            </a:r>
            <a:endParaRPr lang="en-US" dirty="0" smtClean="0">
              <a:solidFill>
                <a:srgbClr val="0070C0"/>
              </a:solidFill>
            </a:endParaRPr>
          </a:p>
          <a:p>
            <a:pPr algn="just">
              <a:buNone/>
            </a:pPr>
            <a:r>
              <a:rPr lang="en-US" i="1" dirty="0" smtClean="0"/>
              <a:t>e.g. </a:t>
            </a:r>
          </a:p>
          <a:p>
            <a:pPr marL="515937" indent="-514350" algn="just">
              <a:buFont typeface="+mj-lt"/>
              <a:buAutoNum type="arabicPeriod"/>
            </a:pPr>
            <a:r>
              <a:rPr lang="en-US" altLang="zh-CN" dirty="0" smtClean="0"/>
              <a:t>I suggest you think over your position very carefully.</a:t>
            </a:r>
          </a:p>
          <a:p>
            <a:pPr algn="just">
              <a:buNone/>
            </a:pPr>
            <a:r>
              <a:rPr lang="zh-CN" altLang="en-US" sz="2400" dirty="0" smtClean="0">
                <a:solidFill>
                  <a:srgbClr val="0070C0"/>
                </a:solidFill>
              </a:rPr>
              <a:t>       我建议你认真考虑一下你的处境。</a:t>
            </a:r>
          </a:p>
          <a:p>
            <a:pPr marL="515937" indent="-514350" algn="just">
              <a:buFont typeface="+mj-lt"/>
              <a:buAutoNum type="arabicPeriod" startAt="2"/>
            </a:pPr>
            <a:r>
              <a:rPr lang="en-US" altLang="zh-CN" dirty="0" smtClean="0"/>
              <a:t>Think over the matter and then make a decision.</a:t>
            </a:r>
          </a:p>
          <a:p>
            <a:pPr algn="just">
              <a:buNone/>
            </a:pPr>
            <a:r>
              <a:rPr lang="zh-CN" altLang="en-US" sz="2400" dirty="0" smtClean="0">
                <a:solidFill>
                  <a:srgbClr val="0070C0"/>
                </a:solidFill>
              </a:rPr>
              <a:t>       这件事情斟酌斟酌再定。</a:t>
            </a:r>
            <a:endParaRPr lang="en-US" altLang="zh-CN" sz="2400" dirty="0" smtClean="0">
              <a:solidFill>
                <a:srgbClr val="0070C0"/>
              </a:solidFill>
            </a:endParaRPr>
          </a:p>
          <a:p>
            <a:pPr marL="515937" indent="-514350" algn="just">
              <a:buFont typeface="+mj-lt"/>
              <a:buAutoNum type="arabicPeriod" startAt="3"/>
            </a:pPr>
            <a:r>
              <a:rPr lang="en-US" altLang="zh-CN" dirty="0" smtClean="0"/>
              <a:t>You have heard the proposal; now go away and think it over.</a:t>
            </a:r>
          </a:p>
          <a:p>
            <a:pPr>
              <a:buNone/>
            </a:pPr>
            <a:r>
              <a:rPr lang="zh-CN" altLang="en-US" sz="2400" dirty="0" smtClean="0">
                <a:solidFill>
                  <a:srgbClr val="0070C0"/>
                </a:solidFill>
              </a:rPr>
              <a:t>       你已听了这项提议，现在去仔细想想。</a:t>
            </a: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nSpc>
                <a:spcPct val="80000"/>
              </a:lnSpc>
              <a:buNone/>
            </a:pPr>
            <a:r>
              <a:rPr lang="en-US" sz="3200" b="1" dirty="0" smtClean="0"/>
              <a:t>go through	</a:t>
            </a:r>
          </a:p>
          <a:p>
            <a:pPr marL="361950" indent="-360363" algn="just">
              <a:lnSpc>
                <a:spcPct val="80000"/>
              </a:lnSpc>
              <a:buNone/>
            </a:pPr>
            <a:r>
              <a:rPr lang="en-US" b="1" dirty="0" smtClean="0"/>
              <a:t>1</a:t>
            </a:r>
            <a:r>
              <a:rPr lang="en-US" altLang="zh-CN" b="1" dirty="0" smtClean="0"/>
              <a:t>.</a:t>
            </a:r>
            <a:r>
              <a:rPr lang="en-US" dirty="0" smtClean="0"/>
              <a:t> </a:t>
            </a:r>
            <a:r>
              <a:rPr lang="en-US" dirty="0"/>
              <a:t>to read </a:t>
            </a:r>
            <a:r>
              <a:rPr lang="en-US" dirty="0" smtClean="0"/>
              <a:t>or discuss </a:t>
            </a:r>
            <a:r>
              <a:rPr lang="en-US" dirty="0" err="1" smtClean="0"/>
              <a:t>sth</a:t>
            </a:r>
            <a:r>
              <a:rPr lang="en-US" dirty="0" smtClean="0"/>
              <a:t>. in order to make sure it is correct </a:t>
            </a:r>
            <a:r>
              <a:rPr lang="zh-CN" altLang="en-US" sz="2400" dirty="0" smtClean="0">
                <a:solidFill>
                  <a:srgbClr val="0070C0"/>
                </a:solidFill>
              </a:rPr>
              <a:t>审阅某物；讨论某事</a:t>
            </a:r>
            <a:endParaRPr lang="en-US" dirty="0" smtClean="0">
              <a:solidFill>
                <a:srgbClr val="0070C0"/>
              </a:solidFill>
            </a:endParaRPr>
          </a:p>
          <a:p>
            <a:pPr marL="361950" indent="-360363" algn="just">
              <a:lnSpc>
                <a:spcPct val="80000"/>
              </a:lnSpc>
              <a:buNone/>
            </a:pPr>
            <a:r>
              <a:rPr lang="en-US" i="1" dirty="0" smtClean="0"/>
              <a:t>e.g. </a:t>
            </a:r>
          </a:p>
          <a:p>
            <a:pPr marL="361950" indent="-360363" algn="just">
              <a:lnSpc>
                <a:spcPct val="80000"/>
              </a:lnSpc>
              <a:buNone/>
            </a:pPr>
            <a:r>
              <a:rPr lang="en-US" altLang="zh-CN" dirty="0" smtClean="0"/>
              <a:t>1. Going through his list of customers is a massive job.</a:t>
            </a:r>
          </a:p>
          <a:p>
            <a:pPr marL="361950" indent="-360363" algn="just">
              <a:lnSpc>
                <a:spcPct val="80000"/>
              </a:lnSpc>
              <a:buNone/>
            </a:pPr>
            <a:r>
              <a:rPr lang="zh-CN" altLang="en-US" sz="2400" dirty="0" smtClean="0">
                <a:solidFill>
                  <a:srgbClr val="0070C0"/>
                </a:solidFill>
              </a:rPr>
              <a:t>     审阅客户名单是个相当费劲的活儿。</a:t>
            </a:r>
          </a:p>
          <a:p>
            <a:pPr marL="361950" indent="-360363" algn="just">
              <a:lnSpc>
                <a:spcPct val="80000"/>
              </a:lnSpc>
              <a:buNone/>
            </a:pPr>
            <a:r>
              <a:rPr lang="en-US" altLang="zh-CN" dirty="0" smtClean="0"/>
              <a:t>2. Let’s go through the plan again.</a:t>
            </a:r>
          </a:p>
          <a:p>
            <a:pPr marL="361950" indent="-360363" algn="just">
              <a:lnSpc>
                <a:spcPct val="80000"/>
              </a:lnSpc>
              <a:buNone/>
            </a:pPr>
            <a:r>
              <a:rPr lang="zh-CN" altLang="en-US" sz="2400" dirty="0" smtClean="0">
                <a:solidFill>
                  <a:srgbClr val="0070C0"/>
                </a:solidFill>
              </a:rPr>
              <a:t>     让我们再讨论讨论这项计划吧。</a:t>
            </a:r>
          </a:p>
          <a:p>
            <a:pPr marL="361950" indent="-360363" algn="just">
              <a:lnSpc>
                <a:spcPct val="80000"/>
              </a:lnSpc>
              <a:buNone/>
            </a:pPr>
            <a:r>
              <a:rPr lang="en-US" b="1" dirty="0" smtClean="0"/>
              <a:t>2. </a:t>
            </a:r>
            <a:r>
              <a:rPr lang="en-US" dirty="0"/>
              <a:t>to e</a:t>
            </a:r>
            <a:r>
              <a:rPr lang="en-US" dirty="0" smtClean="0"/>
              <a:t>xperience </a:t>
            </a:r>
            <a:r>
              <a:rPr lang="en-US" dirty="0" err="1" smtClean="0"/>
              <a:t>s</a:t>
            </a:r>
            <a:r>
              <a:rPr lang="en-US" altLang="zh-CN" dirty="0" err="1" smtClean="0"/>
              <a:t>th</a:t>
            </a:r>
            <a:r>
              <a:rPr lang="en-US" altLang="zh-CN" dirty="0" smtClean="0"/>
              <a:t>.</a:t>
            </a:r>
            <a:r>
              <a:rPr lang="en-US" dirty="0" smtClean="0"/>
              <a:t> difficult or unpleasant </a:t>
            </a:r>
            <a:r>
              <a:rPr lang="zh-CN" altLang="en-US" sz="2400" dirty="0" smtClean="0">
                <a:solidFill>
                  <a:srgbClr val="0070C0"/>
                </a:solidFill>
              </a:rPr>
              <a:t>熬过（困境）</a:t>
            </a:r>
            <a:endParaRPr lang="en-US" altLang="zh-CN" sz="2400" dirty="0" smtClean="0">
              <a:solidFill>
                <a:srgbClr val="0070C0"/>
              </a:solidFill>
            </a:endParaRPr>
          </a:p>
          <a:p>
            <a:pPr marL="361950" indent="-360363" algn="just">
              <a:lnSpc>
                <a:spcPct val="80000"/>
              </a:lnSpc>
              <a:buNone/>
            </a:pPr>
            <a:r>
              <a:rPr lang="en-US" altLang="zh-CN" i="1" dirty="0" smtClean="0"/>
              <a:t>e.g.</a:t>
            </a:r>
          </a:p>
          <a:p>
            <a:pPr marL="361950" indent="-360363" algn="just">
              <a:lnSpc>
                <a:spcPct val="80000"/>
              </a:lnSpc>
              <a:buNone/>
            </a:pPr>
            <a:r>
              <a:rPr lang="en-US" dirty="0" smtClean="0"/>
              <a:t>1. South Africa was going through a period of irreversible change.</a:t>
            </a:r>
          </a:p>
          <a:p>
            <a:pPr>
              <a:lnSpc>
                <a:spcPct val="80000"/>
              </a:lnSpc>
              <a:buNone/>
            </a:pPr>
            <a:r>
              <a:rPr lang="zh-CN" altLang="en-US" sz="2400" dirty="0" smtClean="0">
                <a:solidFill>
                  <a:srgbClr val="0070C0"/>
                </a:solidFill>
              </a:rPr>
              <a:t>     南非正在经历一场不可逆转的变革。</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8" name="图片 10" descr="MORE"/>
          <p:cNvPicPr>
            <a:picLocks noChangeAspect="1" noChangeArrowheads="1"/>
          </p:cNvPicPr>
          <p:nvPr/>
        </p:nvPicPr>
        <p:blipFill>
          <a:blip r:embed="rId7"/>
          <a:srcRect/>
          <a:stretch>
            <a:fillRect/>
          </a:stretch>
        </p:blipFill>
        <p:spPr bwMode="auto">
          <a:xfrm>
            <a:off x="6714676" y="6297194"/>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dissolv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10" end="10"/>
                                            </p:txEl>
                                          </p:spTgt>
                                        </p:tgtEl>
                                        <p:attrNameLst>
                                          <p:attrName>style.visibility</p:attrName>
                                        </p:attrNameLst>
                                      </p:cBhvr>
                                      <p:to>
                                        <p:strVal val="visible"/>
                                      </p:to>
                                    </p:set>
                                    <p:animEffect transition="in" filter="dissolve">
                                      <p:cBhvr>
                                        <p:cTn id="17" dur="500"/>
                                        <p:tgtEl>
                                          <p:spTgt spid="15">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93674" y="627063"/>
            <a:ext cx="8931276" cy="6065837"/>
          </a:xfrm>
        </p:spPr>
        <p:txBody>
          <a:bodyPr/>
          <a:lstStyle/>
          <a:p>
            <a:pPr>
              <a:lnSpc>
                <a:spcPct val="100000"/>
              </a:lnSpc>
              <a:buNone/>
            </a:pPr>
            <a:r>
              <a:rPr lang="en-US" dirty="0" smtClean="0"/>
              <a:t>2. When he was a child, he went through one hardship after </a:t>
            </a:r>
          </a:p>
          <a:p>
            <a:pPr>
              <a:lnSpc>
                <a:spcPct val="100000"/>
              </a:lnSpc>
              <a:buNone/>
            </a:pPr>
            <a:r>
              <a:rPr lang="en-US" dirty="0"/>
              <a:t> </a:t>
            </a:r>
            <a:r>
              <a:rPr lang="en-US" dirty="0" smtClean="0"/>
              <a:t>    another.</a:t>
            </a:r>
          </a:p>
          <a:p>
            <a:pPr>
              <a:lnSpc>
                <a:spcPct val="100000"/>
              </a:lnSpc>
              <a:buNone/>
            </a:pPr>
            <a:r>
              <a:rPr lang="zh-CN" altLang="en-US" sz="2400" dirty="0" smtClean="0">
                <a:solidFill>
                  <a:srgbClr val="0070C0"/>
                </a:solidFill>
              </a:rPr>
              <a:t>      孩提时代，他经历了一个又一个困境。</a:t>
            </a:r>
          </a:p>
          <a:p>
            <a:pPr algn="just">
              <a:lnSpc>
                <a:spcPct val="100000"/>
              </a:lnSpc>
              <a:buNone/>
            </a:pPr>
            <a:r>
              <a:rPr lang="en-US" b="1" dirty="0" smtClean="0"/>
              <a:t>3. </a:t>
            </a:r>
            <a:r>
              <a:rPr lang="en-US" dirty="0"/>
              <a:t>to examine </a:t>
            </a:r>
            <a:r>
              <a:rPr lang="en-US" dirty="0" smtClean="0"/>
              <a:t>or </a:t>
            </a:r>
            <a:r>
              <a:rPr lang="en-US" dirty="0" smtClean="0"/>
              <a:t>to search </a:t>
            </a:r>
            <a:r>
              <a:rPr lang="en-US" dirty="0" err="1" smtClean="0"/>
              <a:t>sth</a:t>
            </a:r>
            <a:r>
              <a:rPr lang="en-US" dirty="0" smtClean="0"/>
              <a:t>. very carefully </a:t>
            </a:r>
            <a:r>
              <a:rPr lang="zh-CN" altLang="en-US" sz="2400" dirty="0" smtClean="0">
                <a:solidFill>
                  <a:srgbClr val="0070C0"/>
                </a:solidFill>
              </a:rPr>
              <a:t>彻底检查；彻底搜查</a:t>
            </a:r>
            <a:endParaRPr lang="en-US" dirty="0" smtClean="0">
              <a:solidFill>
                <a:srgbClr val="0070C0"/>
              </a:solidFill>
            </a:endParaRPr>
          </a:p>
          <a:p>
            <a:pPr algn="just">
              <a:lnSpc>
                <a:spcPct val="100000"/>
              </a:lnSpc>
              <a:buNone/>
            </a:pPr>
            <a:r>
              <a:rPr lang="en-US" altLang="zh-CN" i="1" dirty="0" smtClean="0"/>
              <a:t>e.g. </a:t>
            </a:r>
          </a:p>
          <a:p>
            <a:pPr algn="just">
              <a:lnSpc>
                <a:spcPct val="100000"/>
              </a:lnSpc>
              <a:buNone/>
            </a:pPr>
            <a:r>
              <a:rPr lang="en-US" dirty="0" smtClean="0"/>
              <a:t>1</a:t>
            </a:r>
            <a:r>
              <a:rPr lang="en-US" i="1" dirty="0" smtClean="0"/>
              <a:t>. </a:t>
            </a:r>
            <a:r>
              <a:rPr lang="en-US" dirty="0" smtClean="0"/>
              <a:t>They went through our luggage at the customs.</a:t>
            </a:r>
          </a:p>
          <a:p>
            <a:pPr algn="just">
              <a:lnSpc>
                <a:spcPct val="100000"/>
              </a:lnSpc>
              <a:buNone/>
            </a:pPr>
            <a:r>
              <a:rPr lang="zh-CN" altLang="en-US" sz="2400" dirty="0" smtClean="0">
                <a:solidFill>
                  <a:srgbClr val="0070C0"/>
                </a:solidFill>
              </a:rPr>
              <a:t>     他们在海关仔细检查了我们的行李。</a:t>
            </a:r>
            <a:endParaRPr lang="en-US" altLang="zh-CN" sz="2400" dirty="0" smtClean="0">
              <a:solidFill>
                <a:srgbClr val="0070C0"/>
              </a:solidFill>
            </a:endParaRPr>
          </a:p>
          <a:p>
            <a:pPr algn="just">
              <a:lnSpc>
                <a:spcPct val="100000"/>
              </a:lnSpc>
              <a:buNone/>
            </a:pPr>
            <a:r>
              <a:rPr lang="en-US" altLang="zh-CN" dirty="0" smtClean="0"/>
              <a:t>2. It was evident that someone had gone through my </a:t>
            </a:r>
          </a:p>
          <a:p>
            <a:pPr algn="just">
              <a:lnSpc>
                <a:spcPct val="100000"/>
              </a:lnSpc>
              <a:buNone/>
            </a:pPr>
            <a:r>
              <a:rPr lang="en-US" altLang="zh-CN" dirty="0"/>
              <a:t> </a:t>
            </a:r>
            <a:r>
              <a:rPr lang="en-US" altLang="zh-CN" dirty="0" smtClean="0"/>
              <a:t>   possessions.</a:t>
            </a:r>
          </a:p>
          <a:p>
            <a:pPr algn="just">
              <a:lnSpc>
                <a:spcPct val="100000"/>
              </a:lnSpc>
              <a:buNone/>
            </a:pPr>
            <a:r>
              <a:rPr lang="zh-CN" altLang="en-US" sz="2400" dirty="0" smtClean="0">
                <a:solidFill>
                  <a:srgbClr val="0070C0"/>
                </a:solidFill>
              </a:rPr>
              <a:t>    显然有人翻过我的物品。</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dissolve">
                                      <p:cBhvr>
                                        <p:cTn id="7" dur="500"/>
                                        <p:tgtEl>
                                          <p:spTgt spid="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dissolve">
                                      <p:cBhvr>
                                        <p:cTn id="12" dur="500"/>
                                        <p:tgtEl>
                                          <p:spTgt spid="1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9" end="9"/>
                                            </p:txEl>
                                          </p:spTgt>
                                        </p:tgtEl>
                                        <p:attrNameLst>
                                          <p:attrName>style.visibility</p:attrName>
                                        </p:attrNameLst>
                                      </p:cBhvr>
                                      <p:to>
                                        <p:strVal val="visible"/>
                                      </p:to>
                                    </p:set>
                                    <p:animEffect transition="in" filter="dissolve">
                                      <p:cBhvr>
                                        <p:cTn id="17" dur="500"/>
                                        <p:tgtEl>
                                          <p:spTgt spid="15">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nSpc>
                <a:spcPct val="100000"/>
              </a:lnSpc>
              <a:buNone/>
            </a:pPr>
            <a:r>
              <a:rPr lang="en-US" sz="3200" b="1" dirty="0" smtClean="0"/>
              <a:t>build up: </a:t>
            </a:r>
            <a:r>
              <a:rPr lang="en-US" altLang="zh-CN" dirty="0"/>
              <a:t>to </a:t>
            </a:r>
            <a:r>
              <a:rPr lang="en-US" dirty="0" smtClean="0"/>
              <a:t>develop sth. </a:t>
            </a:r>
            <a:r>
              <a:rPr lang="zh-CN" altLang="en-US" sz="2400" dirty="0" smtClean="0">
                <a:solidFill>
                  <a:srgbClr val="0070C0"/>
                </a:solidFill>
              </a:rPr>
              <a:t>发展；建立</a:t>
            </a:r>
            <a:endParaRPr lang="en-US" sz="2400" dirty="0" smtClean="0">
              <a:solidFill>
                <a:srgbClr val="0070C0"/>
              </a:solidFill>
            </a:endParaRPr>
          </a:p>
          <a:p>
            <a:pPr>
              <a:lnSpc>
                <a:spcPct val="100000"/>
              </a:lnSpc>
              <a:buNone/>
            </a:pPr>
            <a:r>
              <a:rPr lang="en-US" altLang="zh-CN" i="1" dirty="0" smtClean="0"/>
              <a:t>e.g.</a:t>
            </a:r>
          </a:p>
          <a:p>
            <a:pPr marL="515937" indent="-514350">
              <a:lnSpc>
                <a:spcPct val="100000"/>
              </a:lnSpc>
              <a:buFont typeface="+mj-lt"/>
              <a:buAutoNum type="arabicPeriod"/>
            </a:pPr>
            <a:r>
              <a:rPr lang="en-US" altLang="zh-CN" dirty="0" smtClean="0"/>
              <a:t>He set out to build a business empire and succeeded.</a:t>
            </a:r>
          </a:p>
          <a:p>
            <a:pPr marL="515937" indent="-514350">
              <a:lnSpc>
                <a:spcPct val="100000"/>
              </a:lnSpc>
              <a:buNone/>
            </a:pPr>
            <a:r>
              <a:rPr lang="zh-CN" altLang="en-US" sz="2400" dirty="0" smtClean="0">
                <a:solidFill>
                  <a:srgbClr val="0070C0"/>
                </a:solidFill>
              </a:rPr>
              <a:t>       他建立了商业帝国并获得了成功。</a:t>
            </a:r>
            <a:endParaRPr lang="en-US" altLang="zh-CN" sz="2400" dirty="0" smtClean="0">
              <a:solidFill>
                <a:srgbClr val="0070C0"/>
              </a:solidFill>
            </a:endParaRPr>
          </a:p>
          <a:p>
            <a:pPr marL="515937" indent="-514350" algn="just">
              <a:lnSpc>
                <a:spcPct val="100000"/>
              </a:lnSpc>
              <a:buFont typeface="+mj-lt"/>
              <a:buAutoNum type="arabicPeriod" startAt="2"/>
            </a:pPr>
            <a:r>
              <a:rPr lang="en-US" altLang="zh-CN" dirty="0" smtClean="0"/>
              <a:t>Many popular writers built up their reputations during the war.</a:t>
            </a:r>
          </a:p>
          <a:p>
            <a:pPr>
              <a:lnSpc>
                <a:spcPct val="100000"/>
              </a:lnSpc>
              <a:buNone/>
            </a:pPr>
            <a:r>
              <a:rPr lang="zh-CN" altLang="en-US" sz="2400" dirty="0" smtClean="0">
                <a:solidFill>
                  <a:srgbClr val="0070C0"/>
                </a:solidFill>
              </a:rPr>
              <a:t>       战争期间，许多流行作家声名鹊起。</a:t>
            </a:r>
            <a:endParaRPr lang="en-US" altLang="zh-CN" sz="2400" dirty="0" smtClean="0">
              <a:solidFill>
                <a:srgbClr val="0070C0"/>
              </a:solidFill>
            </a:endParaRPr>
          </a:p>
          <a:p>
            <a:pPr marL="915987" lvl="2" indent="0" eaLnBrk="1" hangingPunct="1">
              <a:lnSpc>
                <a:spcPct val="100000"/>
              </a:lnSpc>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try out: </a:t>
            </a:r>
            <a:r>
              <a:rPr lang="en-US" altLang="zh-CN" dirty="0"/>
              <a:t>to </a:t>
            </a:r>
            <a:r>
              <a:rPr lang="en-US" dirty="0"/>
              <a:t>test </a:t>
            </a:r>
            <a:r>
              <a:rPr lang="en-US" dirty="0" smtClean="0"/>
              <a:t>sb. or </a:t>
            </a:r>
            <a:r>
              <a:rPr lang="en-US" dirty="0" err="1" smtClean="0"/>
              <a:t>sth</a:t>
            </a:r>
            <a:r>
              <a:rPr lang="en-US" dirty="0" smtClean="0"/>
              <a:t>. to see what they are like or whether they are suitable or effective </a:t>
            </a:r>
            <a:r>
              <a:rPr lang="zh-CN" altLang="en-US" sz="2400" dirty="0" smtClean="0">
                <a:solidFill>
                  <a:srgbClr val="0070C0"/>
                </a:solidFill>
              </a:rPr>
              <a:t>试验；试用；试</a:t>
            </a:r>
            <a:endParaRPr lang="en-US" dirty="0" smtClean="0">
              <a:solidFill>
                <a:srgbClr val="0070C0"/>
              </a:solidFill>
            </a:endParaRPr>
          </a:p>
          <a:p>
            <a:pPr algn="just">
              <a:lnSpc>
                <a:spcPct val="100000"/>
              </a:lnSpc>
              <a:buNone/>
            </a:pPr>
            <a:r>
              <a:rPr lang="en-US" i="1" dirty="0" smtClean="0"/>
              <a:t>e.g. </a:t>
            </a:r>
          </a:p>
          <a:p>
            <a:pPr marL="515937" indent="-514350" algn="just">
              <a:lnSpc>
                <a:spcPct val="100000"/>
              </a:lnSpc>
              <a:buFont typeface="+mj-lt"/>
              <a:buAutoNum type="arabicPeriod"/>
            </a:pPr>
            <a:r>
              <a:rPr lang="en-US" altLang="zh-CN" dirty="0" smtClean="0"/>
              <a:t>I’m always pleased to try out a new variety.</a:t>
            </a:r>
          </a:p>
          <a:p>
            <a:pPr algn="just">
              <a:lnSpc>
                <a:spcPct val="100000"/>
              </a:lnSpc>
              <a:buNone/>
            </a:pPr>
            <a:r>
              <a:rPr lang="zh-CN" altLang="en-US" sz="2400" dirty="0" smtClean="0">
                <a:solidFill>
                  <a:srgbClr val="0070C0"/>
                </a:solidFill>
              </a:rPr>
              <a:t>       我一直乐于尝试新事物。</a:t>
            </a:r>
          </a:p>
          <a:p>
            <a:pPr marL="515937" indent="-514350" algn="just">
              <a:lnSpc>
                <a:spcPct val="100000"/>
              </a:lnSpc>
              <a:buFont typeface="+mj-lt"/>
              <a:buAutoNum type="arabicPeriod" startAt="2"/>
            </a:pPr>
            <a:r>
              <a:rPr lang="en-US" altLang="zh-CN" dirty="0" smtClean="0"/>
              <a:t>There are zillions of things to look at or try out.</a:t>
            </a:r>
          </a:p>
          <a:p>
            <a:pPr algn="just">
              <a:lnSpc>
                <a:spcPct val="100000"/>
              </a:lnSpc>
              <a:buNone/>
            </a:pPr>
            <a:r>
              <a:rPr lang="zh-CN" altLang="en-US" sz="2400" dirty="0" smtClean="0">
                <a:solidFill>
                  <a:srgbClr val="0070C0"/>
                </a:solidFill>
              </a:rPr>
              <a:t>       有无数的事情需要考虑或尝试。</a:t>
            </a:r>
          </a:p>
          <a:p>
            <a:pPr marL="515937" indent="-514350" algn="just">
              <a:lnSpc>
                <a:spcPct val="100000"/>
              </a:lnSpc>
              <a:buFont typeface="+mj-lt"/>
              <a:buAutoNum type="arabicPeriod" startAt="3"/>
            </a:pPr>
            <a:r>
              <a:rPr lang="en-US" altLang="zh-CN" dirty="0" smtClean="0"/>
              <a:t>London Transport hopes to try out the system in September.</a:t>
            </a:r>
          </a:p>
          <a:p>
            <a:pPr algn="just">
              <a:lnSpc>
                <a:spcPct val="100000"/>
              </a:lnSpc>
              <a:buNone/>
            </a:pPr>
            <a:r>
              <a:rPr lang="zh-CN" altLang="en-US" sz="2400" dirty="0" smtClean="0">
                <a:solidFill>
                  <a:srgbClr val="0070C0"/>
                </a:solidFill>
              </a:rPr>
              <a:t>       伦敦交通部门有望在</a:t>
            </a:r>
            <a:r>
              <a:rPr lang="en-US" altLang="zh-CN" sz="2400" dirty="0" smtClean="0">
                <a:solidFill>
                  <a:srgbClr val="0070C0"/>
                </a:solidFill>
                <a:latin typeface="+mn-ea"/>
              </a:rPr>
              <a:t>9</a:t>
            </a:r>
            <a:r>
              <a:rPr lang="zh-CN" altLang="en-US" sz="2400" dirty="0" smtClean="0">
                <a:solidFill>
                  <a:srgbClr val="0070C0"/>
                </a:solidFill>
              </a:rPr>
              <a:t>月份对该系统进行试运营。</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get the picture: </a:t>
            </a:r>
            <a:r>
              <a:rPr lang="en-US" dirty="0" smtClean="0"/>
              <a:t>(</a:t>
            </a:r>
            <a:r>
              <a:rPr lang="en-US" i="1" dirty="0" err="1" smtClean="0"/>
              <a:t>infml</a:t>
            </a:r>
            <a:r>
              <a:rPr lang="en-US" dirty="0" smtClean="0"/>
              <a:t>) to understand a situation </a:t>
            </a:r>
            <a:r>
              <a:rPr lang="zh-CN" altLang="en-US" sz="2400" dirty="0" smtClean="0">
                <a:solidFill>
                  <a:srgbClr val="0070C0"/>
                </a:solidFill>
              </a:rPr>
              <a:t>了解情况</a:t>
            </a:r>
            <a:endParaRPr lang="en-US" dirty="0" smtClean="0">
              <a:solidFill>
                <a:srgbClr val="0070C0"/>
              </a:solidFill>
            </a:endParaRPr>
          </a:p>
          <a:p>
            <a:pPr algn="just">
              <a:lnSpc>
                <a:spcPct val="100000"/>
              </a:lnSpc>
              <a:buNone/>
            </a:pPr>
            <a:r>
              <a:rPr lang="en-US" altLang="zh-CN" i="1" dirty="0" smtClean="0"/>
              <a:t>e.g. </a:t>
            </a:r>
          </a:p>
          <a:p>
            <a:pPr marL="515937" indent="-514350" algn="just">
              <a:lnSpc>
                <a:spcPct val="100000"/>
              </a:lnSpc>
              <a:buFont typeface="+mj-lt"/>
              <a:buAutoNum type="arabicPeriod"/>
            </a:pPr>
            <a:r>
              <a:rPr lang="en-US" altLang="zh-CN" dirty="0" smtClean="0"/>
              <a:t>You can’t possibly get the picture.</a:t>
            </a:r>
          </a:p>
          <a:p>
            <a:pPr algn="just">
              <a:lnSpc>
                <a:spcPct val="100000"/>
              </a:lnSpc>
              <a:buNone/>
            </a:pPr>
            <a:r>
              <a:rPr lang="zh-CN" altLang="en-US" sz="2400" dirty="0" smtClean="0">
                <a:solidFill>
                  <a:srgbClr val="0070C0"/>
                </a:solidFill>
              </a:rPr>
              <a:t>        你不可能了解情况。</a:t>
            </a:r>
            <a:endParaRPr lang="en-US" altLang="zh-CN" sz="2400" dirty="0" smtClean="0">
              <a:solidFill>
                <a:srgbClr val="0070C0"/>
              </a:solidFill>
            </a:endParaRPr>
          </a:p>
          <a:p>
            <a:pPr marL="515937" indent="-514350" algn="just">
              <a:lnSpc>
                <a:spcPct val="100000"/>
              </a:lnSpc>
              <a:buFont typeface="+mj-lt"/>
              <a:buAutoNum type="arabicPeriod" startAt="2"/>
            </a:pPr>
            <a:r>
              <a:rPr lang="en-US" altLang="zh-CN" dirty="0" smtClean="0"/>
              <a:t>Luke never tells you the whole story, but you always get the picture.</a:t>
            </a:r>
          </a:p>
          <a:p>
            <a:pPr algn="just">
              <a:lnSpc>
                <a:spcPct val="100000"/>
              </a:lnSpc>
              <a:buNone/>
            </a:pPr>
            <a:r>
              <a:rPr lang="zh-CN" altLang="en-US" sz="2400" dirty="0" smtClean="0">
                <a:solidFill>
                  <a:srgbClr val="0070C0"/>
                </a:solidFill>
              </a:rPr>
              <a:t>        卢克从不说事情的来龙去脉，但你总会弄明白是怎么回事。</a:t>
            </a:r>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8"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759125"/>
            <a:ext cx="8834438" cy="5965525"/>
          </a:xfrm>
        </p:spPr>
        <p:txBody>
          <a:bodyPr/>
          <a:lstStyle/>
          <a:p>
            <a:pPr marL="0" indent="1588" algn="ctr" eaLnBrk="1" hangingPunct="1">
              <a:buNone/>
              <a:defRPr/>
            </a:pPr>
            <a:r>
              <a:rPr lang="en-US" sz="3600" b="1" dirty="0" smtClean="0">
                <a:latin typeface="Palatino Linotype" pitchFamily="18" charset="0"/>
              </a:rPr>
              <a:t>Improve your study skills</a:t>
            </a:r>
          </a:p>
          <a:p>
            <a:pPr marL="0" indent="1588" eaLnBrk="1" hangingPunct="1">
              <a:buNone/>
              <a:defRPr/>
            </a:pPr>
            <a:endParaRPr lang="en-US" sz="1800" b="1" dirty="0" smtClean="0"/>
          </a:p>
          <a:p>
            <a:pPr lvl="1" eaLnBrk="1" hangingPunct="1">
              <a:buFont typeface="Arial" panose="020B0604020202020204" pitchFamily="34" charset="0"/>
              <a:buChar char="•"/>
              <a:defRPr/>
            </a:pPr>
            <a:endParaRPr lang="en-US" altLang="zh-CN" sz="2200" dirty="0" smtClean="0"/>
          </a:p>
          <a:p>
            <a:pPr lvl="2" eaLnBrk="1" hangingPunct="1">
              <a:buFont typeface="Arial" panose="020B0604020202020204" pitchFamily="34" charset="0"/>
              <a:buChar char="•"/>
              <a:defRPr/>
            </a:pPr>
            <a:endParaRPr lang="zh-CN" altLang="en-US" dirty="0"/>
          </a:p>
        </p:txBody>
      </p:sp>
      <p:pic>
        <p:nvPicPr>
          <p:cNvPr id="6152" name="图片 8" descr="音频">
            <a:hlinkClick r:id="rId5" action="ppaction://hlinkfile"/>
          </p:cNvPr>
          <p:cNvPicPr>
            <a:picLocks noChangeAspect="1" noChangeArrowheads="1"/>
          </p:cNvPicPr>
          <p:nvPr/>
        </p:nvPicPr>
        <p:blipFill>
          <a:blip r:embed="rId6"/>
          <a:srcRect/>
          <a:stretch>
            <a:fillRect/>
          </a:stretch>
        </p:blipFill>
        <p:spPr bwMode="auto">
          <a:xfrm>
            <a:off x="8486956" y="684752"/>
            <a:ext cx="476250" cy="533400"/>
          </a:xfrm>
          <a:prstGeom prst="rect">
            <a:avLst/>
          </a:prstGeom>
          <a:noFill/>
          <a:ln w="9525">
            <a:noFill/>
            <a:miter lim="800000"/>
            <a:headEnd/>
            <a:tailEnd/>
          </a:ln>
        </p:spPr>
      </p:pic>
      <p:pic>
        <p:nvPicPr>
          <p:cNvPr id="2050" name="Picture 2" descr="E:\教材\新标准大学英语\课件检测\PDF\综合教程1\2016.4.1新标准第二版综合1用图\U3\新标准大学英语（第二版）综合教程1 zef000845.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6752" b="2711"/>
          <a:stretch/>
        </p:blipFill>
        <p:spPr bwMode="auto">
          <a:xfrm>
            <a:off x="2028823" y="1484852"/>
            <a:ext cx="4816475" cy="50969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make sure: </a:t>
            </a:r>
            <a:r>
              <a:rPr lang="en-US" dirty="0"/>
              <a:t>to take </a:t>
            </a:r>
            <a:r>
              <a:rPr lang="en-US" dirty="0" smtClean="0"/>
              <a:t>the action necessary to be sure that </a:t>
            </a:r>
            <a:r>
              <a:rPr lang="en-US" dirty="0" err="1" smtClean="0"/>
              <a:t>sth</a:t>
            </a:r>
            <a:r>
              <a:rPr lang="en-US" dirty="0" smtClean="0"/>
              <a:t>. will happen or be done </a:t>
            </a:r>
            <a:r>
              <a:rPr lang="zh-CN" altLang="en-US" sz="2400" dirty="0" smtClean="0">
                <a:solidFill>
                  <a:srgbClr val="0070C0"/>
                </a:solidFill>
              </a:rPr>
              <a:t>（采取必要行动）确保</a:t>
            </a:r>
            <a:endParaRPr lang="en-US" dirty="0" smtClean="0">
              <a:solidFill>
                <a:srgbClr val="0070C0"/>
              </a:solidFill>
            </a:endParaRPr>
          </a:p>
          <a:p>
            <a:pPr>
              <a:lnSpc>
                <a:spcPct val="100000"/>
              </a:lnSpc>
              <a:buNone/>
            </a:pPr>
            <a:r>
              <a:rPr lang="en-US" altLang="zh-CN" i="1" dirty="0" smtClean="0"/>
              <a:t>e.g.</a:t>
            </a:r>
          </a:p>
          <a:p>
            <a:pPr>
              <a:lnSpc>
                <a:spcPct val="100000"/>
              </a:lnSpc>
              <a:buNone/>
            </a:pPr>
            <a:r>
              <a:rPr lang="en-US" altLang="zh-CN" dirty="0" smtClean="0"/>
              <a:t>1. Go and make sure of the place and time.</a:t>
            </a:r>
          </a:p>
          <a:p>
            <a:pPr>
              <a:lnSpc>
                <a:spcPct val="100000"/>
              </a:lnSpc>
              <a:buNone/>
            </a:pPr>
            <a:r>
              <a:rPr lang="zh-CN" altLang="en-US" sz="2400" dirty="0" smtClean="0">
                <a:solidFill>
                  <a:srgbClr val="0070C0"/>
                </a:solidFill>
              </a:rPr>
              <a:t>    去把时间和地点弄清楚。</a:t>
            </a:r>
          </a:p>
          <a:p>
            <a:pPr>
              <a:lnSpc>
                <a:spcPct val="100000"/>
              </a:lnSpc>
              <a:buNone/>
            </a:pPr>
            <a:r>
              <a:rPr lang="en-US" altLang="zh-CN" dirty="0" smtClean="0"/>
              <a:t>2. Make sure to turn off the light before you leave.</a:t>
            </a:r>
          </a:p>
          <a:p>
            <a:pPr>
              <a:lnSpc>
                <a:spcPct val="100000"/>
              </a:lnSpc>
              <a:buNone/>
            </a:pPr>
            <a:r>
              <a:rPr lang="zh-CN" altLang="en-US" sz="2400" dirty="0" smtClean="0">
                <a:solidFill>
                  <a:srgbClr val="0070C0"/>
                </a:solidFill>
              </a:rPr>
              <a:t>    临走前一定要熄灯。</a:t>
            </a:r>
          </a:p>
          <a:p>
            <a:pPr>
              <a:lnSpc>
                <a:spcPct val="100000"/>
              </a:lnSpc>
              <a:buNone/>
            </a:pPr>
            <a:r>
              <a:rPr lang="en-US" altLang="zh-CN" dirty="0" smtClean="0"/>
              <a:t>3. He made sure that the rope were tight.</a:t>
            </a:r>
          </a:p>
          <a:p>
            <a:pPr>
              <a:lnSpc>
                <a:spcPct val="100000"/>
              </a:lnSpc>
              <a:buNone/>
            </a:pPr>
            <a:r>
              <a:rPr lang="zh-CN" altLang="en-US" sz="2400" dirty="0" smtClean="0">
                <a:solidFill>
                  <a:srgbClr val="0070C0"/>
                </a:solidFill>
              </a:rPr>
              <a:t>    他确信绳子拉紧了。</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27000" y="646113"/>
            <a:ext cx="8902700" cy="6065837"/>
          </a:xfrm>
        </p:spPr>
        <p:txBody>
          <a:bodyPr/>
          <a:lstStyle/>
          <a:p>
            <a:pPr algn="just">
              <a:lnSpc>
                <a:spcPct val="80000"/>
              </a:lnSpc>
              <a:buNone/>
            </a:pPr>
            <a:r>
              <a:rPr lang="en-US" sz="3200" b="1" dirty="0" smtClean="0"/>
              <a:t>above all:	</a:t>
            </a:r>
            <a:r>
              <a:rPr lang="en-US" dirty="0" smtClean="0"/>
              <a:t>used for referring to </a:t>
            </a:r>
            <a:r>
              <a:rPr lang="en-US" dirty="0" err="1" smtClean="0"/>
              <a:t>sth</a:t>
            </a:r>
            <a:r>
              <a:rPr lang="en-US" dirty="0" smtClean="0"/>
              <a:t>. that is more important than any of the other things you could mention </a:t>
            </a:r>
            <a:r>
              <a:rPr lang="zh-CN" altLang="en-US" sz="2400" dirty="0" smtClean="0">
                <a:solidFill>
                  <a:srgbClr val="0070C0"/>
                </a:solidFill>
              </a:rPr>
              <a:t>首先</a:t>
            </a:r>
            <a:endParaRPr lang="en-US" dirty="0" smtClean="0">
              <a:solidFill>
                <a:srgbClr val="0070C0"/>
              </a:solidFill>
            </a:endParaRPr>
          </a:p>
          <a:p>
            <a:pPr algn="just">
              <a:lnSpc>
                <a:spcPct val="80000"/>
              </a:lnSpc>
              <a:buNone/>
            </a:pPr>
            <a:r>
              <a:rPr lang="en-US" altLang="zh-CN" i="1" dirty="0" smtClean="0"/>
              <a:t>e.g.</a:t>
            </a:r>
          </a:p>
          <a:p>
            <a:pPr marL="515937" indent="-514350" algn="just">
              <a:buFont typeface="+mj-lt"/>
              <a:buAutoNum type="arabicPeriod"/>
            </a:pPr>
            <a:r>
              <a:rPr lang="en-US" altLang="zh-CN" dirty="0" smtClean="0"/>
              <a:t>Never waste anything, and above all never waste time. </a:t>
            </a:r>
          </a:p>
          <a:p>
            <a:pPr algn="just">
              <a:buNone/>
            </a:pPr>
            <a:r>
              <a:rPr lang="zh-CN" altLang="en-US" sz="2400" dirty="0" smtClean="0">
                <a:solidFill>
                  <a:srgbClr val="0070C0"/>
                </a:solidFill>
              </a:rPr>
              <a:t>        任何东西都不要浪费，尤其是时间。</a:t>
            </a:r>
          </a:p>
          <a:p>
            <a:pPr marL="515937" indent="-514350" algn="just">
              <a:buFont typeface="+mj-lt"/>
              <a:buAutoNum type="arabicPeriod" startAt="2"/>
            </a:pPr>
            <a:r>
              <a:rPr lang="en-US" altLang="zh-CN" dirty="0" smtClean="0"/>
              <a:t>Above all, the most significant assessment they will make will be how it affects the subjects psychologically. </a:t>
            </a:r>
          </a:p>
          <a:p>
            <a:pPr algn="just">
              <a:buNone/>
            </a:pPr>
            <a:r>
              <a:rPr lang="zh-CN" altLang="en-US" sz="2400" dirty="0" smtClean="0">
                <a:solidFill>
                  <a:srgbClr val="0070C0"/>
                </a:solidFill>
              </a:rPr>
              <a:t>       首先，他们将作出的最重要的评估是，它在心理上将如何影</a:t>
            </a:r>
            <a:endParaRPr lang="en-US" altLang="zh-CN" sz="2400" dirty="0" smtClean="0">
              <a:solidFill>
                <a:srgbClr val="0070C0"/>
              </a:solidFill>
            </a:endParaRPr>
          </a:p>
          <a:p>
            <a:pPr algn="just">
              <a:buNone/>
            </a:pPr>
            <a:r>
              <a:rPr lang="en-US" altLang="zh-CN" sz="2400" dirty="0">
                <a:solidFill>
                  <a:srgbClr val="0070C0"/>
                </a:solidFill>
              </a:rPr>
              <a:t> </a:t>
            </a:r>
            <a:r>
              <a:rPr lang="en-US" altLang="zh-CN" sz="2400" dirty="0" smtClean="0">
                <a:solidFill>
                  <a:srgbClr val="0070C0"/>
                </a:solidFill>
              </a:rPr>
              <a:t>       </a:t>
            </a:r>
            <a:r>
              <a:rPr lang="zh-CN" altLang="en-US" sz="2400" dirty="0" smtClean="0">
                <a:solidFill>
                  <a:srgbClr val="0070C0"/>
                </a:solidFill>
              </a:rPr>
              <a:t>响被试者们。</a:t>
            </a:r>
          </a:p>
          <a:p>
            <a:pPr marL="515937" indent="-514350" algn="just">
              <a:buFont typeface="+mj-lt"/>
              <a:buAutoNum type="arabicPeriod" startAt="3"/>
            </a:pPr>
            <a:r>
              <a:rPr lang="en-US" altLang="zh-CN" dirty="0" smtClean="0"/>
              <a:t>I actually say in my acknowledgements that I wrote this book, above all, for the next generation, for my children. </a:t>
            </a:r>
          </a:p>
          <a:p>
            <a:pPr algn="just">
              <a:buNone/>
            </a:pPr>
            <a:r>
              <a:rPr lang="zh-CN" altLang="en-US" sz="2400" dirty="0" smtClean="0">
                <a:solidFill>
                  <a:srgbClr val="0070C0"/>
                </a:solidFill>
              </a:rPr>
              <a:t>       </a:t>
            </a:r>
            <a:r>
              <a:rPr lang="zh-CN" altLang="en-US" sz="2400" dirty="0">
                <a:solidFill>
                  <a:srgbClr val="0070C0"/>
                </a:solidFill>
              </a:rPr>
              <a:t>事实上，我在致谢中提到，我写这本书，首先是</a:t>
            </a:r>
            <a:r>
              <a:rPr lang="zh-CN" altLang="en-US" sz="2400" dirty="0" smtClean="0">
                <a:solidFill>
                  <a:srgbClr val="0070C0"/>
                </a:solidFill>
              </a:rPr>
              <a:t>为了</a:t>
            </a:r>
            <a:r>
              <a:rPr lang="zh-CN" altLang="en-US" sz="2400" dirty="0" smtClean="0">
                <a:solidFill>
                  <a:srgbClr val="0070C0"/>
                </a:solidFill>
              </a:rPr>
              <a:t>下一代</a:t>
            </a:r>
            <a:r>
              <a:rPr lang="zh-CN" altLang="en-US" sz="2400" dirty="0">
                <a:solidFill>
                  <a:srgbClr val="0070C0"/>
                </a:solidFill>
              </a:rPr>
              <a:t>，</a:t>
            </a:r>
            <a:endParaRPr lang="en-US" altLang="zh-CN" sz="2400" dirty="0" smtClean="0">
              <a:solidFill>
                <a:srgbClr val="0070C0"/>
              </a:solidFill>
            </a:endParaRPr>
          </a:p>
          <a:p>
            <a:pPr algn="just">
              <a:buNone/>
            </a:pPr>
            <a:r>
              <a:rPr lang="zh-CN" altLang="en-US" sz="2400" dirty="0" smtClean="0">
                <a:solidFill>
                  <a:srgbClr val="0070C0"/>
                </a:solidFill>
              </a:rPr>
              <a:t>       为了</a:t>
            </a:r>
            <a:r>
              <a:rPr lang="zh-CN" altLang="en-US" sz="2400" dirty="0">
                <a:solidFill>
                  <a:srgbClr val="0070C0"/>
                </a:solidFill>
              </a:rPr>
              <a:t>我的</a:t>
            </a:r>
            <a:r>
              <a:rPr lang="zh-CN" altLang="en-US" sz="2400" dirty="0" smtClean="0">
                <a:solidFill>
                  <a:srgbClr val="0070C0"/>
                </a:solidFill>
              </a:rPr>
              <a:t>孩子。</a:t>
            </a:r>
            <a:endParaRPr lang="en-US" altLang="zh-CN" sz="2400" dirty="0">
              <a:solidFill>
                <a:srgbClr val="0070C0"/>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a:srcRect/>
          <a:stretch>
            <a:fillRect/>
          </a:stretch>
        </p:blipFill>
        <p:spPr bwMode="auto">
          <a:xfrm>
            <a:off x="8191328" y="6228454"/>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a:srcRect/>
          <a:stretch>
            <a:fillRect/>
          </a:stretch>
        </p:blipFill>
        <p:spPr bwMode="auto">
          <a:xfrm>
            <a:off x="7163241" y="6385616"/>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dissolv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xEl>
                                              <p:pRg st="8" end="8"/>
                                            </p:txEl>
                                          </p:spTgt>
                                        </p:tgtEl>
                                        <p:attrNameLst>
                                          <p:attrName>style.visibility</p:attrName>
                                        </p:attrNameLst>
                                      </p:cBhvr>
                                      <p:to>
                                        <p:strVal val="visible"/>
                                      </p:to>
                                    </p:set>
                                    <p:animEffect transition="in" filter="dissolve">
                                      <p:cBhvr>
                                        <p:cTn id="22" dur="500"/>
                                        <p:tgtEl>
                                          <p:spTgt spid="15">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
                                            <p:txEl>
                                              <p:pRg st="9" end="9"/>
                                            </p:txEl>
                                          </p:spTgt>
                                        </p:tgtEl>
                                        <p:attrNameLst>
                                          <p:attrName>style.visibility</p:attrName>
                                        </p:attrNameLst>
                                      </p:cBhvr>
                                      <p:to>
                                        <p:strVal val="visible"/>
                                      </p:to>
                                    </p:set>
                                    <p:animEffect transition="in" filter="dissolve">
                                      <p:cBhvr>
                                        <p:cTn id="27" dur="500"/>
                                        <p:tgtEl>
                                          <p:spTgt spid="15">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290"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2291"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5" name="内容占位符 2"/>
          <p:cNvSpPr>
            <a:spLocks noGrp="1"/>
          </p:cNvSpPr>
          <p:nvPr>
            <p:ph idx="1"/>
          </p:nvPr>
        </p:nvSpPr>
        <p:spPr>
          <a:xfrm>
            <a:off x="184150" y="627063"/>
            <a:ext cx="8834438" cy="6065837"/>
          </a:xfrm>
        </p:spPr>
        <p:txBody>
          <a:bodyPr/>
          <a:lstStyle/>
          <a:p>
            <a:pPr algn="just">
              <a:lnSpc>
                <a:spcPct val="100000"/>
              </a:lnSpc>
              <a:buNone/>
            </a:pPr>
            <a:r>
              <a:rPr lang="en-US" sz="3200" b="1" dirty="0" smtClean="0"/>
              <a:t>easier said than done: </a:t>
            </a:r>
            <a:r>
              <a:rPr lang="en-US" dirty="0" smtClean="0"/>
              <a:t>(</a:t>
            </a:r>
            <a:r>
              <a:rPr lang="en-US" i="1" dirty="0" err="1" smtClean="0"/>
              <a:t>infml</a:t>
            </a:r>
            <a:r>
              <a:rPr lang="en-US" dirty="0" smtClean="0"/>
              <a:t>) used for saying that </a:t>
            </a:r>
            <a:r>
              <a:rPr lang="en-US" dirty="0" err="1" smtClean="0"/>
              <a:t>sth</a:t>
            </a:r>
            <a:r>
              <a:rPr lang="en-US" dirty="0" smtClean="0"/>
              <a:t>. is a good idea but will be difficult to achieve </a:t>
            </a:r>
            <a:r>
              <a:rPr lang="zh-CN" altLang="en-US" sz="2400" dirty="0" smtClean="0">
                <a:solidFill>
                  <a:srgbClr val="0070C0"/>
                </a:solidFill>
              </a:rPr>
              <a:t>说时容易做时难</a:t>
            </a:r>
            <a:endParaRPr lang="en-US" dirty="0" smtClean="0">
              <a:solidFill>
                <a:srgbClr val="0070C0"/>
              </a:solidFill>
            </a:endParaRPr>
          </a:p>
          <a:p>
            <a:pPr>
              <a:lnSpc>
                <a:spcPct val="100000"/>
              </a:lnSpc>
              <a:buNone/>
            </a:pPr>
            <a:r>
              <a:rPr lang="en-US" altLang="zh-CN" i="1" dirty="0" smtClean="0"/>
              <a:t>e.g.</a:t>
            </a:r>
          </a:p>
          <a:p>
            <a:pPr>
              <a:lnSpc>
                <a:spcPct val="100000"/>
              </a:lnSpc>
              <a:buNone/>
            </a:pPr>
            <a:r>
              <a:rPr lang="en-US" altLang="zh-CN" dirty="0" smtClean="0"/>
              <a:t>1. Avoiding mosquito bites is easier said than done.</a:t>
            </a:r>
          </a:p>
          <a:p>
            <a:pPr>
              <a:lnSpc>
                <a:spcPct val="100000"/>
              </a:lnSpc>
              <a:buNone/>
            </a:pPr>
            <a:r>
              <a:rPr lang="zh-CN" altLang="en-US" sz="2400" dirty="0" smtClean="0">
                <a:solidFill>
                  <a:srgbClr val="0070C0"/>
                </a:solidFill>
              </a:rPr>
              <a:t>     防止蚊虫叮咬好说难做。</a:t>
            </a:r>
          </a:p>
          <a:p>
            <a:pPr>
              <a:lnSpc>
                <a:spcPct val="100000"/>
              </a:lnSpc>
              <a:buNone/>
            </a:pPr>
            <a:r>
              <a:rPr lang="en-US" altLang="zh-CN" dirty="0" smtClean="0"/>
              <a:t>2. To build a clean car is easier said than done.  </a:t>
            </a:r>
          </a:p>
          <a:p>
            <a:pPr>
              <a:lnSpc>
                <a:spcPct val="100000"/>
              </a:lnSpc>
              <a:buNone/>
            </a:pPr>
            <a:r>
              <a:rPr lang="zh-CN" altLang="en-US" sz="2400" dirty="0" smtClean="0">
                <a:solidFill>
                  <a:srgbClr val="0070C0"/>
                </a:solidFill>
              </a:rPr>
              <a:t>     制造绿色环保汽车要比口头说说难得多。</a:t>
            </a:r>
            <a:endParaRPr lang="zh-CN" altLang="en-US"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297" name="图片 1">
            <a:hlinkClick r:id="rId7" action="ppaction://hlinksldjump"/>
          </p:cNvPr>
          <p:cNvPicPr>
            <a:picLocks noChangeAspect="1"/>
          </p:cNvPicPr>
          <p:nvPr/>
        </p:nvPicPr>
        <p:blipFill>
          <a:blip r:embed="rId8"/>
          <a:srcRect/>
          <a:stretch>
            <a:fillRect/>
          </a:stretch>
        </p:blipFill>
        <p:spPr bwMode="auto">
          <a:xfrm>
            <a:off x="8191811" y="6118225"/>
            <a:ext cx="760413" cy="539750"/>
          </a:xfrm>
          <a:prstGeom prst="rect">
            <a:avLst/>
          </a:prstGeom>
          <a:noFill/>
          <a:ln w="9525">
            <a:noFill/>
            <a:miter lim="800000"/>
            <a:headEnd/>
            <a:tailEnd/>
          </a:ln>
        </p:spPr>
      </p:pic>
      <p:pic>
        <p:nvPicPr>
          <p:cNvPr id="10"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827088"/>
            <a:ext cx="8834438" cy="5126037"/>
          </a:xfrm>
        </p:spPr>
        <p:txBody>
          <a:bodyPr/>
          <a:lstStyle/>
          <a:p>
            <a:pPr eaLnBrk="1" hangingPunct="1">
              <a:lnSpc>
                <a:spcPct val="100000"/>
              </a:lnSpc>
              <a:buNone/>
              <a:defRPr/>
            </a:pPr>
            <a:r>
              <a:rPr lang="en-US" b="1" dirty="0" smtClean="0"/>
              <a:t>    Welcome to </a:t>
            </a:r>
            <a:r>
              <a:rPr lang="en-US" b="1" dirty="0" smtClean="0">
                <a:hlinkClick r:id="rId3" action="ppaction://hlinksldjump"/>
              </a:rPr>
              <a:t>uni</a:t>
            </a:r>
            <a:r>
              <a:rPr lang="en-US" b="1" dirty="0" smtClean="0"/>
              <a:t>, and </a:t>
            </a:r>
            <a:r>
              <a:rPr lang="en-US" b="1" dirty="0" smtClean="0">
                <a:hlinkClick r:id="rId4" action="ppaction://hlinksldjump"/>
              </a:rPr>
              <a:t>well done </a:t>
            </a:r>
            <a:r>
              <a:rPr lang="en-US" b="1" dirty="0" smtClean="0"/>
              <a:t>for getting a place here. </a:t>
            </a:r>
            <a:endParaRPr lang="en-US" sz="1100" b="1" dirty="0" smtClean="0"/>
          </a:p>
          <a:p>
            <a:pPr algn="just" eaLnBrk="1" hangingPunct="1">
              <a:lnSpc>
                <a:spcPct val="100000"/>
              </a:lnSpc>
              <a:buFont typeface="Wingdings" pitchFamily="2" charset="2"/>
              <a:buChar char="Ø"/>
              <a:defRPr/>
            </a:pPr>
            <a:r>
              <a:rPr lang="en-US" dirty="0" smtClean="0"/>
              <a:t>At the beginning of the passage the writer expresses his congratulations to the students for coming to university. From the language the writer uses we can see this is a</a:t>
            </a:r>
            <a:br>
              <a:rPr lang="en-US" dirty="0" smtClean="0"/>
            </a:br>
            <a:r>
              <a:rPr lang="en-US" dirty="0" smtClean="0"/>
              <a:t>piece of informal writing, as can be seen from the rest of the passage. This way of writing helps create a face-to-face “talk” effect in telling the students how to improve their study skills at university.</a:t>
            </a:r>
          </a:p>
          <a:p>
            <a:pPr algn="just" eaLnBrk="1" hangingPunct="1">
              <a:lnSpc>
                <a:spcPct val="100000"/>
              </a:lnSpc>
              <a:buNone/>
              <a:defRPr/>
            </a:pPr>
            <a:r>
              <a:rPr lang="en-US" dirty="0" smtClean="0"/>
              <a:t/>
            </a:r>
            <a:br>
              <a:rPr lang="en-US" dirty="0" smtClean="0"/>
            </a:br>
            <a:endParaRPr lang="zh-CN" altLang="en-US" dirty="0"/>
          </a:p>
        </p:txBody>
      </p:sp>
      <p:pic>
        <p:nvPicPr>
          <p:cNvPr id="13316"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7" action="ppaction://hlinksldjump"/>
          </p:cNvPr>
          <p:cNvPicPr>
            <a:picLocks noChangeAspect="1"/>
          </p:cNvPicPr>
          <p:nvPr/>
        </p:nvPicPr>
        <p:blipFill>
          <a:blip r:embed="rId8"/>
          <a:srcRect/>
          <a:stretch>
            <a:fillRect/>
          </a:stretch>
        </p:blipFill>
        <p:spPr bwMode="auto">
          <a:xfrm>
            <a:off x="8176835" y="6152729"/>
            <a:ext cx="766763" cy="539750"/>
          </a:xfrm>
          <a:prstGeom prst="rect">
            <a:avLst/>
          </a:prstGeom>
          <a:noFill/>
          <a:ln w="9525">
            <a:noFill/>
            <a:miter lim="800000"/>
            <a:headEnd/>
            <a:tailEnd/>
          </a:ln>
        </p:spPr>
      </p:pic>
      <p:sp>
        <p:nvSpPr>
          <p:cNvPr id="9" name="TextBox 8"/>
          <p:cNvSpPr txBox="1"/>
          <p:nvPr/>
        </p:nvSpPr>
        <p:spPr>
          <a:xfrm>
            <a:off x="209549" y="4487342"/>
            <a:ext cx="1114425"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11" name="TextBox 10"/>
          <p:cNvSpPr txBox="1"/>
          <p:nvPr/>
        </p:nvSpPr>
        <p:spPr>
          <a:xfrm>
            <a:off x="1200150" y="4487342"/>
            <a:ext cx="7772400" cy="461665"/>
          </a:xfrm>
          <a:prstGeom prst="rect">
            <a:avLst/>
          </a:prstGeom>
          <a:noFill/>
        </p:spPr>
        <p:txBody>
          <a:bodyPr wrap="square" rtlCol="0">
            <a:spAutoFit/>
          </a:bodyPr>
          <a:lstStyle/>
          <a:p>
            <a:pPr algn="just"/>
            <a:r>
              <a:rPr lang="zh-CN" altLang="en-US" sz="2400" dirty="0" smtClean="0">
                <a:solidFill>
                  <a:srgbClr val="0070C0"/>
                </a:solidFill>
                <a:latin typeface="+mn-ea"/>
              </a:rPr>
              <a:t>欢迎来到大学，能在这儿拥有一席之地，干得漂亮。</a:t>
            </a:r>
            <a:endParaRPr lang="zh-CN" altLang="en-US" sz="2400" dirty="0">
              <a:solidFill>
                <a:srgbClr val="0070C0"/>
              </a:solidFill>
            </a:endParaRPr>
          </a:p>
        </p:txBody>
      </p:sp>
      <p:pic>
        <p:nvPicPr>
          <p:cNvPr id="13"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874714"/>
            <a:ext cx="8834438" cy="5243512"/>
          </a:xfrm>
        </p:spPr>
        <p:txBody>
          <a:bodyPr/>
          <a:lstStyle/>
          <a:p>
            <a:pPr eaLnBrk="1" hangingPunct="1">
              <a:lnSpc>
                <a:spcPct val="100000"/>
              </a:lnSpc>
              <a:buNone/>
              <a:defRPr/>
            </a:pPr>
            <a:r>
              <a:rPr lang="en-US" b="1" dirty="0" smtClean="0"/>
              <a:t>   This is where the fun starts! Or is it? </a:t>
            </a:r>
            <a:endParaRPr lang="en-US" sz="1100" b="1" dirty="0" smtClean="0"/>
          </a:p>
          <a:p>
            <a:pPr algn="just" eaLnBrk="1" hangingPunct="1">
              <a:lnSpc>
                <a:spcPct val="100000"/>
              </a:lnSpc>
              <a:buFont typeface="Wingdings" pitchFamily="2" charset="2"/>
              <a:buChar char="Ø"/>
              <a:defRPr/>
            </a:pPr>
            <a:r>
              <a:rPr lang="en-US" dirty="0" smtClean="0"/>
              <a:t>Here the writer first conveys a positive message, that is, the students will start an interesting school life which will be great fun. But immediately after that, the writer raises a question: Or is it? Through this question the writer is reminding the students that although university life will be fun, there will also be some challenges that they will face.</a:t>
            </a:r>
          </a:p>
          <a:p>
            <a:pPr algn="just" eaLnBrk="1" hangingPunct="1">
              <a:lnSpc>
                <a:spcPct val="100000"/>
              </a:lnSpc>
              <a:buNone/>
              <a:defRPr/>
            </a:pPr>
            <a:r>
              <a:rPr lang="en-US" dirty="0" smtClean="0"/>
              <a:t/>
            </a:r>
            <a:br>
              <a:rPr lang="en-US" dirty="0" smtClean="0"/>
            </a:br>
            <a:endParaRPr lang="zh-CN" altLang="en-US" dirty="0"/>
          </a:p>
        </p:txBody>
      </p:sp>
      <p:pic>
        <p:nvPicPr>
          <p:cNvPr id="13316"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5" action="ppaction://hlinksldjump"/>
          </p:cNvPr>
          <p:cNvPicPr>
            <a:picLocks noChangeAspect="1"/>
          </p:cNvPicPr>
          <p:nvPr/>
        </p:nvPicPr>
        <p:blipFill>
          <a:blip r:embed="rId6"/>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209549" y="4630739"/>
            <a:ext cx="1114425"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200150" y="4630739"/>
            <a:ext cx="7772400" cy="461665"/>
          </a:xfrm>
          <a:prstGeom prst="rect">
            <a:avLst/>
          </a:prstGeom>
          <a:noFill/>
        </p:spPr>
        <p:txBody>
          <a:bodyPr wrap="square" rtlCol="0">
            <a:spAutoFit/>
          </a:bodyPr>
          <a:lstStyle/>
          <a:p>
            <a:pPr algn="just"/>
            <a:r>
              <a:rPr lang="zh-CN" altLang="en-US" sz="2400" dirty="0" smtClean="0">
                <a:solidFill>
                  <a:srgbClr val="0070C0"/>
                </a:solidFill>
                <a:latin typeface="+mn-ea"/>
              </a:rPr>
              <a:t>好戏开始了！又或者并非如此？</a:t>
            </a:r>
            <a:endParaRPr lang="zh-CN" altLang="en-US" sz="2400" dirty="0">
              <a:solidFill>
                <a:srgbClr val="0070C0"/>
              </a:solidFill>
            </a:endParaRPr>
          </a:p>
        </p:txBody>
      </p:sp>
      <p:pic>
        <p:nvPicPr>
          <p:cNvPr id="9"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1169988"/>
            <a:ext cx="8834438" cy="3659187"/>
          </a:xfrm>
        </p:spPr>
        <p:txBody>
          <a:bodyPr/>
          <a:lstStyle/>
          <a:p>
            <a:pPr eaLnBrk="1" hangingPunct="1">
              <a:lnSpc>
                <a:spcPct val="100000"/>
              </a:lnSpc>
              <a:buNone/>
              <a:defRPr/>
            </a:pPr>
            <a:r>
              <a:rPr lang="en-US" b="1" dirty="0" smtClean="0"/>
              <a:t>   But you’ll </a:t>
            </a:r>
            <a:r>
              <a:rPr lang="en-US" b="1" dirty="0" smtClean="0">
                <a:hlinkClick r:id="rId3" action="ppaction://hlinksldjump"/>
              </a:rPr>
              <a:t>be faced with </a:t>
            </a:r>
            <a:r>
              <a:rPr lang="en-US" b="1" dirty="0" smtClean="0">
                <a:solidFill>
                  <a:schemeClr val="accent2">
                    <a:lumMod val="50000"/>
                  </a:schemeClr>
                </a:solidFill>
              </a:rPr>
              <a:t>a number of </a:t>
            </a:r>
            <a:r>
              <a:rPr lang="en-US" b="1" dirty="0" smtClean="0"/>
              <a:t>challenges too. </a:t>
            </a:r>
            <a:endParaRPr lang="en-US" sz="1400" b="1" dirty="0" smtClean="0"/>
          </a:p>
          <a:p>
            <a:pPr algn="just" eaLnBrk="1" hangingPunct="1">
              <a:lnSpc>
                <a:spcPct val="100000"/>
              </a:lnSpc>
              <a:buFont typeface="Wingdings" pitchFamily="2" charset="2"/>
              <a:buChar char="Ø"/>
              <a:defRPr/>
            </a:pPr>
            <a:r>
              <a:rPr lang="en-US" b="1" dirty="0" smtClean="0"/>
              <a:t>a number of: </a:t>
            </a:r>
            <a:r>
              <a:rPr lang="en-US" dirty="0" smtClean="0"/>
              <a:t>used for giving a general idea of how many people or things you are referring to </a:t>
            </a:r>
            <a:r>
              <a:rPr lang="zh-CN" altLang="en-US" sz="2400" dirty="0" smtClean="0">
                <a:solidFill>
                  <a:srgbClr val="0070C0"/>
                </a:solidFill>
              </a:rPr>
              <a:t>若干人；一些某事物</a:t>
            </a:r>
            <a:endParaRPr lang="en-US" altLang="zh-CN" dirty="0" smtClean="0">
              <a:solidFill>
                <a:srgbClr val="0070C0"/>
              </a:solidFill>
            </a:endParaRPr>
          </a:p>
          <a:p>
            <a:pPr eaLnBrk="1" hangingPunct="1">
              <a:lnSpc>
                <a:spcPct val="100000"/>
              </a:lnSpc>
              <a:buNone/>
              <a:defRPr/>
            </a:pPr>
            <a:r>
              <a:rPr lang="en-US" i="1" dirty="0" smtClean="0"/>
              <a:t>e.g. </a:t>
            </a:r>
            <a:r>
              <a:rPr lang="en-US" dirty="0" smtClean="0"/>
              <a:t>A number of students have part-time jobs. </a:t>
            </a:r>
          </a:p>
          <a:p>
            <a:pPr eaLnBrk="1" hangingPunct="1">
              <a:lnSpc>
                <a:spcPct val="100000"/>
              </a:lnSpc>
              <a:buNone/>
              <a:defRPr/>
            </a:pPr>
            <a:r>
              <a:rPr lang="zh-CN" altLang="en-US" dirty="0" smtClean="0"/>
              <a:t>    </a:t>
            </a:r>
            <a:r>
              <a:rPr lang="zh-CN" altLang="en-US" sz="2400" dirty="0" smtClean="0">
                <a:solidFill>
                  <a:srgbClr val="0070C0"/>
                </a:solidFill>
              </a:rPr>
              <a:t>一些学生做兼职工作。</a:t>
            </a:r>
            <a:r>
              <a:rPr lang="zh-CN" altLang="en-US" dirty="0" smtClean="0"/>
              <a:t/>
            </a:r>
            <a:br>
              <a:rPr lang="zh-CN" altLang="en-US" dirty="0" smtClean="0"/>
            </a:br>
            <a:endParaRPr lang="zh-CN" altLang="en-US" dirty="0"/>
          </a:p>
        </p:txBody>
      </p:sp>
      <p:pic>
        <p:nvPicPr>
          <p:cNvPr id="13316"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6" action="ppaction://hlinksldjump"/>
          </p:cNvPr>
          <p:cNvPicPr>
            <a:picLocks noChangeAspect="1"/>
          </p:cNvPicPr>
          <p:nvPr/>
        </p:nvPicPr>
        <p:blipFill>
          <a:blip r:embed="rId7"/>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209549" y="3863493"/>
            <a:ext cx="1114425"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200150" y="3863493"/>
            <a:ext cx="7772400" cy="461665"/>
          </a:xfrm>
          <a:prstGeom prst="rect">
            <a:avLst/>
          </a:prstGeom>
          <a:noFill/>
        </p:spPr>
        <p:txBody>
          <a:bodyPr wrap="square" rtlCol="0">
            <a:spAutoFit/>
          </a:bodyPr>
          <a:lstStyle/>
          <a:p>
            <a:pPr algn="just"/>
            <a:r>
              <a:rPr lang="zh-CN" altLang="en-US" sz="2400" dirty="0" smtClean="0">
                <a:solidFill>
                  <a:srgbClr val="0070C0"/>
                </a:solidFill>
                <a:latin typeface="+mn-ea"/>
              </a:rPr>
              <a:t>可是，你也将面临诸多挑战。</a:t>
            </a:r>
            <a:endParaRPr lang="zh-CN" altLang="en-US" sz="2400" dirty="0">
              <a:solidFill>
                <a:srgbClr val="0070C0"/>
              </a:solidFill>
            </a:endParaRPr>
          </a:p>
        </p:txBody>
      </p:sp>
      <p:pic>
        <p:nvPicPr>
          <p:cNvPr id="9" name="图片 9" descr="END"/>
          <p:cNvPicPr>
            <a:picLocks noChangeAspect="1" noChangeArrowheads="1"/>
          </p:cNvPicPr>
          <p:nvPr/>
        </p:nvPicPr>
        <p:blipFill>
          <a:blip r:embed="rId8"/>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dissolve">
                                      <p:cBhvr>
                                        <p:cTn id="10" dur="500"/>
                                        <p:tgtEl>
                                          <p:spTgt spid="1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animEffect transition="in" filter="dissolve">
                                      <p:cBhvr>
                                        <p:cTn id="15" dur="500"/>
                                        <p:tgtEl>
                                          <p:spTgt spid="1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912814"/>
            <a:ext cx="8834438" cy="4812164"/>
          </a:xfrm>
        </p:spPr>
        <p:txBody>
          <a:bodyPr/>
          <a:lstStyle/>
          <a:p>
            <a:pPr eaLnBrk="1" hangingPunct="1">
              <a:lnSpc>
                <a:spcPct val="100000"/>
              </a:lnSpc>
              <a:buNone/>
              <a:defRPr/>
            </a:pPr>
            <a:r>
              <a:rPr lang="en-US" b="1" spc="-100" dirty="0" smtClean="0"/>
              <a:t>     Maybe you did, but there’s always </a:t>
            </a:r>
            <a:r>
              <a:rPr lang="en-US" b="1" spc="-100" dirty="0" smtClean="0">
                <a:solidFill>
                  <a:schemeClr val="accent2">
                    <a:lumMod val="50000"/>
                  </a:schemeClr>
                </a:solidFill>
              </a:rPr>
              <a:t>room</a:t>
            </a:r>
            <a:r>
              <a:rPr lang="en-US" b="1" spc="-100" dirty="0" smtClean="0"/>
              <a:t> for </a:t>
            </a:r>
            <a:r>
              <a:rPr lang="en-US" b="1" spc="-100" dirty="0" smtClean="0">
                <a:hlinkClick r:id="rId3" action="ppaction://hlinksldjump"/>
              </a:rPr>
              <a:t>improvement</a:t>
            </a:r>
            <a:r>
              <a:rPr lang="en-US" b="1" spc="-100" dirty="0" smtClean="0"/>
              <a:t>! </a:t>
            </a:r>
            <a:endParaRPr lang="en-US" b="1" dirty="0" smtClean="0"/>
          </a:p>
          <a:p>
            <a:pPr algn="just" eaLnBrk="1" hangingPunct="1">
              <a:lnSpc>
                <a:spcPct val="100000"/>
              </a:lnSpc>
              <a:buFont typeface="Wingdings" pitchFamily="2" charset="2"/>
              <a:buChar char="Ø"/>
              <a:defRPr/>
            </a:pPr>
            <a:r>
              <a:rPr lang="en-US" b="1" dirty="0" smtClean="0"/>
              <a:t>room: </a:t>
            </a:r>
            <a:r>
              <a:rPr lang="en-US" i="1" dirty="0" smtClean="0">
                <a:solidFill>
                  <a:srgbClr val="C00000"/>
                </a:solidFill>
              </a:rPr>
              <a:t>n</a:t>
            </a:r>
            <a:r>
              <a:rPr lang="en-US" dirty="0" smtClean="0">
                <a:solidFill>
                  <a:srgbClr val="C00000"/>
                </a:solidFill>
              </a:rPr>
              <a:t>. [U] </a:t>
            </a:r>
            <a:r>
              <a:rPr lang="en-US" dirty="0" smtClean="0"/>
              <a:t>the possibility for something to exist or happen </a:t>
            </a:r>
            <a:r>
              <a:rPr lang="zh-CN" altLang="en-US" sz="2400" dirty="0" smtClean="0">
                <a:solidFill>
                  <a:srgbClr val="0070C0"/>
                </a:solidFill>
              </a:rPr>
              <a:t>余地；机会；可能性</a:t>
            </a:r>
            <a:endParaRPr lang="en-US" altLang="zh-CN" dirty="0" smtClean="0">
              <a:solidFill>
                <a:srgbClr val="0070C0"/>
              </a:solidFill>
            </a:endParaRPr>
          </a:p>
          <a:p>
            <a:pPr algn="just" eaLnBrk="1" hangingPunct="1">
              <a:lnSpc>
                <a:spcPct val="100000"/>
              </a:lnSpc>
              <a:buNone/>
              <a:defRPr/>
            </a:pPr>
            <a:r>
              <a:rPr lang="en-US" altLang="zh-CN" i="1" dirty="0" smtClean="0"/>
              <a:t>e.g.</a:t>
            </a:r>
          </a:p>
          <a:p>
            <a:pPr marL="515937" indent="-514350" algn="just" eaLnBrk="1" hangingPunct="1">
              <a:lnSpc>
                <a:spcPct val="100000"/>
              </a:lnSpc>
              <a:buFont typeface="+mj-lt"/>
              <a:buAutoNum type="arabicPeriod"/>
              <a:defRPr/>
            </a:pPr>
            <a:r>
              <a:rPr lang="en-US" dirty="0" smtClean="0"/>
              <a:t>There is plenty of room for disagreement about this plan. </a:t>
            </a:r>
          </a:p>
          <a:p>
            <a:pPr algn="just" eaLnBrk="1" hangingPunct="1">
              <a:lnSpc>
                <a:spcPct val="100000"/>
              </a:lnSpc>
              <a:buNone/>
              <a:defRPr/>
            </a:pPr>
            <a:r>
              <a:rPr lang="zh-CN" altLang="en-US" sz="2400" dirty="0" smtClean="0">
                <a:solidFill>
                  <a:srgbClr val="0070C0"/>
                </a:solidFill>
              </a:rPr>
              <a:t>       对这个计划可以充分发表不同意见。</a:t>
            </a:r>
            <a:endParaRPr lang="en-US" altLang="zh-CN" sz="2400" dirty="0" smtClean="0">
              <a:solidFill>
                <a:srgbClr val="0070C0"/>
              </a:solidFill>
            </a:endParaRPr>
          </a:p>
          <a:p>
            <a:pPr marL="515937" indent="-514350" algn="just" eaLnBrk="1" hangingPunct="1">
              <a:lnSpc>
                <a:spcPct val="100000"/>
              </a:lnSpc>
              <a:buFont typeface="+mj-lt"/>
              <a:buAutoNum type="arabicPeriod" startAt="2"/>
              <a:defRPr/>
            </a:pPr>
            <a:r>
              <a:rPr lang="en-US" altLang="zh-CN" dirty="0" smtClean="0"/>
              <a:t>“</a:t>
            </a:r>
            <a:r>
              <a:rPr lang="en-US" dirty="0" smtClean="0"/>
              <a:t>There is room for improvement” is an indirect way of saying that something is not very good.</a:t>
            </a:r>
          </a:p>
          <a:p>
            <a:pPr eaLnBrk="1" hangingPunct="1">
              <a:lnSpc>
                <a:spcPct val="100000"/>
              </a:lnSpc>
              <a:buNone/>
              <a:defRPr/>
            </a:pPr>
            <a:r>
              <a:rPr lang="zh-CN" altLang="en-US" sz="2400" dirty="0" smtClean="0">
                <a:solidFill>
                  <a:srgbClr val="0070C0"/>
                </a:solidFill>
              </a:rPr>
              <a:t>       还有改进的空间是间接表示某事还不够好。</a:t>
            </a:r>
            <a:br>
              <a:rPr lang="zh-CN" altLang="en-US" sz="2400" dirty="0" smtClean="0">
                <a:solidFill>
                  <a:srgbClr val="0070C0"/>
                </a:solidFill>
              </a:rPr>
            </a:br>
            <a:endParaRPr lang="zh-CN" altLang="en-US" sz="2400" dirty="0">
              <a:solidFill>
                <a:srgbClr val="0070C0"/>
              </a:solidFill>
            </a:endParaRPr>
          </a:p>
        </p:txBody>
      </p:sp>
      <p:pic>
        <p:nvPicPr>
          <p:cNvPr id="13316"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6" action="ppaction://hlinksldjump"/>
          </p:cNvPr>
          <p:cNvPicPr>
            <a:picLocks noChangeAspect="1"/>
          </p:cNvPicPr>
          <p:nvPr/>
        </p:nvPicPr>
        <p:blipFill>
          <a:blip r:embed="rId7"/>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85725" y="6001202"/>
            <a:ext cx="1114425"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076326" y="6001202"/>
            <a:ext cx="7772400" cy="461665"/>
          </a:xfrm>
          <a:prstGeom prst="rect">
            <a:avLst/>
          </a:prstGeom>
          <a:noFill/>
        </p:spPr>
        <p:txBody>
          <a:bodyPr wrap="square" rtlCol="0">
            <a:spAutoFit/>
          </a:bodyPr>
          <a:lstStyle/>
          <a:p>
            <a:pPr algn="just"/>
            <a:r>
              <a:rPr lang="zh-CN" altLang="en-US" sz="2400" dirty="0" smtClean="0">
                <a:solidFill>
                  <a:srgbClr val="0070C0"/>
                </a:solidFill>
                <a:latin typeface="+mn-ea"/>
              </a:rPr>
              <a:t>也许你真的学会了，但总还有改进的空间！</a:t>
            </a:r>
            <a:endParaRPr lang="zh-CN" altLang="en-US" sz="2400" dirty="0">
              <a:solidFill>
                <a:srgbClr val="0070C0"/>
              </a:solidFill>
            </a:endParaRPr>
          </a:p>
        </p:txBody>
      </p:sp>
      <p:pic>
        <p:nvPicPr>
          <p:cNvPr id="9" name="图片 9" descr="END"/>
          <p:cNvPicPr>
            <a:picLocks noChangeAspect="1" noChangeArrowheads="1"/>
          </p:cNvPicPr>
          <p:nvPr/>
        </p:nvPicPr>
        <p:blipFill>
          <a:blip r:embed="rId8"/>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dissolve">
                                      <p:cBhvr>
                                        <p:cTn id="10" dur="500"/>
                                        <p:tgtEl>
                                          <p:spTgt spid="12">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animEffect transition="in" filter="dissolve">
                                      <p:cBhvr>
                                        <p:cTn id="13" dur="500"/>
                                        <p:tgtEl>
                                          <p:spTgt spid="12">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2">
                                            <p:txEl>
                                              <p:pRg st="5" end="5"/>
                                            </p:txEl>
                                          </p:spTgt>
                                        </p:tgtEl>
                                        <p:attrNameLst>
                                          <p:attrName>style.visibility</p:attrName>
                                        </p:attrNameLst>
                                      </p:cBhvr>
                                      <p:to>
                                        <p:strVal val="visible"/>
                                      </p:to>
                                    </p:set>
                                    <p:animEffect transition="in" filter="dissolve">
                                      <p:cBhvr>
                                        <p:cTn id="16" dur="500"/>
                                        <p:tgtEl>
                                          <p:spTgt spid="12">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animEffect transition="in" filter="dissolve">
                                      <p:cBhvr>
                                        <p:cTn id="21" dur="500"/>
                                        <p:tgtEl>
                                          <p:spTgt spid="1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2">
                                            <p:txEl>
                                              <p:pRg st="6" end="6"/>
                                            </p:txEl>
                                          </p:spTgt>
                                        </p:tgtEl>
                                        <p:attrNameLst>
                                          <p:attrName>style.visibility</p:attrName>
                                        </p:attrNameLst>
                                      </p:cBhvr>
                                      <p:to>
                                        <p:strVal val="visible"/>
                                      </p:to>
                                    </p:set>
                                    <p:animEffect transition="in" filter="dissolve">
                                      <p:cBhvr>
                                        <p:cTn id="26" dur="500"/>
                                        <p:tgtEl>
                                          <p:spTgt spid="12">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dissolve">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684213"/>
            <a:ext cx="8834438" cy="6065837"/>
          </a:xfrm>
        </p:spPr>
        <p:txBody>
          <a:bodyPr/>
          <a:lstStyle/>
          <a:p>
            <a:pPr algn="just" eaLnBrk="1" hangingPunct="1">
              <a:lnSpc>
                <a:spcPct val="100000"/>
              </a:lnSpc>
              <a:buNone/>
              <a:defRPr/>
            </a:pPr>
            <a:r>
              <a:rPr lang="en-US" dirty="0" smtClean="0"/>
              <a:t>   </a:t>
            </a:r>
            <a:r>
              <a:rPr lang="en-US" b="1" dirty="0" smtClean="0"/>
              <a:t>… </a:t>
            </a:r>
            <a:r>
              <a:rPr lang="en-US" b="1" dirty="0" smtClean="0">
                <a:solidFill>
                  <a:schemeClr val="accent2">
                    <a:lumMod val="50000"/>
                  </a:schemeClr>
                </a:solidFill>
              </a:rPr>
              <a:t>putting</a:t>
            </a:r>
            <a:r>
              <a:rPr lang="en-US" b="1" dirty="0" smtClean="0"/>
              <a:t> their ideas </a:t>
            </a:r>
            <a:r>
              <a:rPr lang="en-US" b="1" dirty="0" smtClean="0">
                <a:solidFill>
                  <a:schemeClr val="accent2">
                    <a:lumMod val="50000"/>
                  </a:schemeClr>
                </a:solidFill>
              </a:rPr>
              <a:t>into the </a:t>
            </a:r>
            <a:r>
              <a:rPr lang="en-US" b="1" dirty="0" smtClean="0">
                <a:hlinkClick r:id="rId3" action="ppaction://hlinksldjump"/>
              </a:rPr>
              <a:t>context</a:t>
            </a:r>
            <a:r>
              <a:rPr lang="en-US" b="1" dirty="0" smtClean="0"/>
              <a:t> of the whole course …</a:t>
            </a:r>
          </a:p>
          <a:p>
            <a:pPr algn="just" eaLnBrk="1" hangingPunct="1">
              <a:lnSpc>
                <a:spcPct val="100000"/>
              </a:lnSpc>
              <a:buFont typeface="Wingdings" pitchFamily="2" charset="2"/>
              <a:buChar char="Ø"/>
              <a:defRPr/>
            </a:pPr>
            <a:r>
              <a:rPr lang="en-US" b="1" dirty="0" smtClean="0"/>
              <a:t>Putting </a:t>
            </a:r>
            <a:r>
              <a:rPr lang="en-US" b="1" dirty="0" err="1" smtClean="0"/>
              <a:t>sth</a:t>
            </a:r>
            <a:r>
              <a:rPr lang="en-US" b="1" dirty="0" smtClean="0"/>
              <a:t>. into context</a:t>
            </a:r>
            <a:r>
              <a:rPr lang="en-US" dirty="0" smtClean="0"/>
              <a:t> can thus include giving details of time, place, situation, social, historical or theoretical background, and other features which influence what happens or what is said. As students get more experience of university study, they may realize,</a:t>
            </a:r>
            <a:br>
              <a:rPr lang="en-US" dirty="0" smtClean="0"/>
            </a:br>
            <a:r>
              <a:rPr lang="en-US" dirty="0" smtClean="0"/>
              <a:t>especially in social sciences and humanities, that a lot of research involves understanding different contexts, so this can become a powerful tool for learning.</a:t>
            </a:r>
          </a:p>
          <a:p>
            <a:pPr algn="just" eaLnBrk="1" hangingPunct="1">
              <a:lnSpc>
                <a:spcPct val="100000"/>
              </a:lnSpc>
              <a:buNone/>
              <a:defRPr/>
            </a:pPr>
            <a:r>
              <a:rPr lang="en-US" dirty="0" smtClean="0"/>
              <a:t/>
            </a:r>
            <a:br>
              <a:rPr lang="en-US" dirty="0" smtClean="0"/>
            </a:br>
            <a:endParaRPr lang="zh-CN" altLang="en-US" dirty="0"/>
          </a:p>
        </p:txBody>
      </p:sp>
      <p:pic>
        <p:nvPicPr>
          <p:cNvPr id="13316"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6" action="ppaction://hlinksldjump"/>
          </p:cNvPr>
          <p:cNvPicPr>
            <a:picLocks noChangeAspect="1"/>
          </p:cNvPicPr>
          <p:nvPr/>
        </p:nvPicPr>
        <p:blipFill>
          <a:blip r:embed="rId7"/>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209549" y="5258638"/>
            <a:ext cx="1114425"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200150" y="5258638"/>
            <a:ext cx="7772400" cy="461665"/>
          </a:xfrm>
          <a:prstGeom prst="rect">
            <a:avLst/>
          </a:prstGeom>
          <a:noFill/>
        </p:spPr>
        <p:txBody>
          <a:bodyPr wrap="square" rtlCol="0">
            <a:spAutoFit/>
          </a:bodyPr>
          <a:lstStyle/>
          <a:p>
            <a:pPr algn="just"/>
            <a:r>
              <a:rPr lang="en-US" altLang="zh-CN" sz="2400" dirty="0" smtClean="0">
                <a:solidFill>
                  <a:srgbClr val="0070C0"/>
                </a:solidFill>
                <a:latin typeface="+mn-ea"/>
              </a:rPr>
              <a:t>……</a:t>
            </a:r>
            <a:r>
              <a:rPr lang="zh-CN" altLang="en-US" sz="2400" dirty="0" smtClean="0">
                <a:solidFill>
                  <a:srgbClr val="0070C0"/>
                </a:solidFill>
                <a:latin typeface="+mn-ea"/>
              </a:rPr>
              <a:t>并把他们的想法融汇到这门课中去</a:t>
            </a:r>
            <a:r>
              <a:rPr lang="en-US" altLang="zh-CN" sz="2400" dirty="0" smtClean="0">
                <a:solidFill>
                  <a:srgbClr val="0070C0"/>
                </a:solidFill>
                <a:latin typeface="+mn-ea"/>
              </a:rPr>
              <a:t>……</a:t>
            </a:r>
            <a:endParaRPr lang="zh-CN" altLang="en-US" sz="2400" dirty="0">
              <a:solidFill>
                <a:srgbClr val="0070C0"/>
              </a:solidFill>
            </a:endParaRPr>
          </a:p>
        </p:txBody>
      </p:sp>
      <p:pic>
        <p:nvPicPr>
          <p:cNvPr id="9" name="图片 9" descr="END"/>
          <p:cNvPicPr>
            <a:picLocks noChangeAspect="1" noChangeArrowheads="1"/>
          </p:cNvPicPr>
          <p:nvPr/>
        </p:nvPicPr>
        <p:blipFill>
          <a:blip r:embed="rId8"/>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955190"/>
            <a:ext cx="8834438" cy="3531086"/>
          </a:xfrm>
        </p:spPr>
        <p:txBody>
          <a:bodyPr/>
          <a:lstStyle/>
          <a:p>
            <a:pPr eaLnBrk="1" hangingPunct="1">
              <a:lnSpc>
                <a:spcPct val="100000"/>
              </a:lnSpc>
              <a:buNone/>
              <a:defRPr/>
            </a:pPr>
            <a:r>
              <a:rPr lang="en-US" b="1" dirty="0" smtClean="0"/>
              <a:t>   You need to </a:t>
            </a:r>
            <a:r>
              <a:rPr lang="en-US" b="1" dirty="0" smtClean="0">
                <a:hlinkClick r:id="rId3" action="ppaction://hlinksldjump"/>
              </a:rPr>
              <a:t>engage</a:t>
            </a:r>
            <a:r>
              <a:rPr lang="en-US" b="1" dirty="0" smtClean="0"/>
              <a:t> with the subject and be </a:t>
            </a:r>
            <a:r>
              <a:rPr lang="en-US" b="1" dirty="0" smtClean="0">
                <a:hlinkClick r:id="rId4" action="ppaction://hlinksldjump"/>
              </a:rPr>
              <a:t>critical</a:t>
            </a:r>
            <a:r>
              <a:rPr lang="en-US" b="1" dirty="0" smtClean="0"/>
              <a:t>. </a:t>
            </a:r>
            <a:endParaRPr lang="en-US" sz="1200" b="1" dirty="0" smtClean="0"/>
          </a:p>
          <a:p>
            <a:pPr algn="just" eaLnBrk="1" hangingPunct="1">
              <a:lnSpc>
                <a:spcPct val="120000"/>
              </a:lnSpc>
              <a:buFont typeface="Wingdings" pitchFamily="2" charset="2"/>
              <a:buChar char="Ø"/>
              <a:defRPr/>
            </a:pPr>
            <a:r>
              <a:rPr lang="en-US" dirty="0" smtClean="0"/>
              <a:t>The writer is emphasizing the need for students to take their time and think about the subject rather than give it a superficial treatment and move quickly on.</a:t>
            </a:r>
          </a:p>
          <a:p>
            <a:pPr algn="just" eaLnBrk="1" hangingPunct="1">
              <a:lnSpc>
                <a:spcPct val="100000"/>
              </a:lnSpc>
              <a:buFont typeface="Wingdings" pitchFamily="2" charset="2"/>
              <a:buChar char="Ø"/>
              <a:defRPr/>
            </a:pPr>
            <a:endParaRPr lang="zh-CN" altLang="en-US" dirty="0"/>
          </a:p>
        </p:txBody>
      </p:sp>
      <p:pic>
        <p:nvPicPr>
          <p:cNvPr id="13316"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7" action="ppaction://hlinksldjump"/>
          </p:cNvPr>
          <p:cNvPicPr>
            <a:picLocks noChangeAspect="1"/>
          </p:cNvPicPr>
          <p:nvPr/>
        </p:nvPicPr>
        <p:blipFill>
          <a:blip r:embed="rId8"/>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209549" y="3300423"/>
            <a:ext cx="1114425"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200150" y="3300423"/>
            <a:ext cx="7772400" cy="461665"/>
          </a:xfrm>
          <a:prstGeom prst="rect">
            <a:avLst/>
          </a:prstGeom>
          <a:noFill/>
        </p:spPr>
        <p:txBody>
          <a:bodyPr wrap="square" rtlCol="0">
            <a:spAutoFit/>
          </a:bodyPr>
          <a:lstStyle/>
          <a:p>
            <a:pPr algn="just"/>
            <a:r>
              <a:rPr lang="zh-CN" altLang="en-US" sz="2400" dirty="0" smtClean="0">
                <a:solidFill>
                  <a:srgbClr val="0070C0"/>
                </a:solidFill>
                <a:latin typeface="+mn-ea"/>
              </a:rPr>
              <a:t>你要深入了解这个学科，要有批判性的思考。</a:t>
            </a:r>
            <a:endParaRPr lang="zh-CN" altLang="en-US" sz="2400" dirty="0">
              <a:solidFill>
                <a:srgbClr val="0070C0"/>
              </a:solidFill>
            </a:endParaRPr>
          </a:p>
        </p:txBody>
      </p:sp>
      <p:pic>
        <p:nvPicPr>
          <p:cNvPr id="9"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960438"/>
            <a:ext cx="8834438" cy="6065837"/>
          </a:xfrm>
        </p:spPr>
        <p:txBody>
          <a:bodyPr/>
          <a:lstStyle/>
          <a:p>
            <a:pPr eaLnBrk="1" hangingPunct="1">
              <a:lnSpc>
                <a:spcPct val="100000"/>
              </a:lnSpc>
              <a:buNone/>
              <a:defRPr/>
            </a:pPr>
            <a:r>
              <a:rPr lang="en-US" b="1" dirty="0" smtClean="0"/>
              <a:t>    … so you </a:t>
            </a:r>
            <a:r>
              <a:rPr lang="en-US" b="1" dirty="0" smtClean="0">
                <a:hlinkClick r:id="rId3" action="ppaction://hlinksldjump"/>
              </a:rPr>
              <a:t>get</a:t>
            </a:r>
            <a:r>
              <a:rPr lang="en-US" b="1" dirty="0" smtClean="0"/>
              <a:t> an overall </a:t>
            </a:r>
            <a:r>
              <a:rPr lang="en-US" b="1" dirty="0" smtClean="0">
                <a:hlinkClick r:id="rId3" action="ppaction://hlinksldjump"/>
              </a:rPr>
              <a:t>picture</a:t>
            </a:r>
            <a:r>
              <a:rPr lang="en-US" b="1" dirty="0" smtClean="0"/>
              <a:t> of the subject. </a:t>
            </a:r>
            <a:endParaRPr lang="en-US" sz="1200" b="1" dirty="0" smtClean="0"/>
          </a:p>
          <a:p>
            <a:pPr algn="just" eaLnBrk="1" hangingPunct="1">
              <a:lnSpc>
                <a:spcPct val="120000"/>
              </a:lnSpc>
              <a:buFont typeface="Wingdings" pitchFamily="2" charset="2"/>
              <a:buChar char="Ø"/>
              <a:defRPr/>
            </a:pPr>
            <a:r>
              <a:rPr lang="en-US" b="1" dirty="0" smtClean="0">
                <a:hlinkClick r:id="rId4" action="ppaction://hlinksldjump"/>
              </a:rPr>
              <a:t>overall</a:t>
            </a:r>
            <a:r>
              <a:rPr lang="en-US" b="1" dirty="0" smtClean="0"/>
              <a:t> picture: Picture</a:t>
            </a:r>
            <a:r>
              <a:rPr lang="en-US" i="1" dirty="0" smtClean="0"/>
              <a:t> </a:t>
            </a:r>
            <a:r>
              <a:rPr lang="en-US" dirty="0" smtClean="0"/>
              <a:t>here means an understanding of a situation or a mental image, while </a:t>
            </a:r>
            <a:r>
              <a:rPr lang="en-US" b="1" dirty="0" smtClean="0"/>
              <a:t>overall</a:t>
            </a:r>
            <a:r>
              <a:rPr lang="en-US" i="1" dirty="0" smtClean="0"/>
              <a:t> </a:t>
            </a:r>
            <a:r>
              <a:rPr lang="en-US" dirty="0" smtClean="0"/>
              <a:t>means wide-ranging. Putting these ideas together, the writer is encouraging the reader to obtain an overview of a subject, without detailed understanding at this stage.</a:t>
            </a:r>
          </a:p>
          <a:p>
            <a:pPr algn="just" eaLnBrk="1" hangingPunct="1">
              <a:lnSpc>
                <a:spcPct val="100000"/>
              </a:lnSpc>
              <a:buNone/>
              <a:defRPr/>
            </a:pPr>
            <a:r>
              <a:rPr lang="en-US" dirty="0" smtClean="0"/>
              <a:t/>
            </a:r>
            <a:br>
              <a:rPr lang="en-US" dirty="0" smtClean="0"/>
            </a:br>
            <a:endParaRPr lang="zh-CN" altLang="en-US" dirty="0"/>
          </a:p>
        </p:txBody>
      </p:sp>
      <p:pic>
        <p:nvPicPr>
          <p:cNvPr id="13316"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7" action="ppaction://hlinksldjump"/>
          </p:cNvPr>
          <p:cNvPicPr>
            <a:picLocks noChangeAspect="1"/>
          </p:cNvPicPr>
          <p:nvPr/>
        </p:nvPicPr>
        <p:blipFill>
          <a:blip r:embed="rId8"/>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209549" y="4324256"/>
            <a:ext cx="1114425"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200150" y="4324256"/>
            <a:ext cx="7772400" cy="461665"/>
          </a:xfrm>
          <a:prstGeom prst="rect">
            <a:avLst/>
          </a:prstGeom>
          <a:noFill/>
        </p:spPr>
        <p:txBody>
          <a:bodyPr wrap="square" rtlCol="0">
            <a:spAutoFit/>
          </a:bodyPr>
          <a:lstStyle/>
          <a:p>
            <a:pPr algn="just"/>
            <a:r>
              <a:rPr lang="en-US" altLang="zh-CN" sz="2400" dirty="0" smtClean="0">
                <a:solidFill>
                  <a:srgbClr val="0070C0"/>
                </a:solidFill>
                <a:latin typeface="+mn-ea"/>
              </a:rPr>
              <a:t>……</a:t>
            </a:r>
            <a:r>
              <a:rPr lang="zh-CN" altLang="en-US" sz="2400" dirty="0" smtClean="0">
                <a:solidFill>
                  <a:srgbClr val="0070C0"/>
                </a:solidFill>
                <a:latin typeface="+mn-ea"/>
              </a:rPr>
              <a:t>这样，你就能对这个话题有一个全面的了解。</a:t>
            </a:r>
            <a:endParaRPr lang="zh-CN" altLang="en-US" sz="2400" dirty="0">
              <a:solidFill>
                <a:srgbClr val="0070C0"/>
              </a:solidFill>
            </a:endParaRPr>
          </a:p>
        </p:txBody>
      </p:sp>
      <p:pic>
        <p:nvPicPr>
          <p:cNvPr id="9" name="图片 9" descr="END"/>
          <p:cNvPicPr>
            <a:picLocks noChangeAspect="1" noChangeArrowheads="1"/>
          </p:cNvPicPr>
          <p:nvPr/>
        </p:nvPicPr>
        <p:blipFill>
          <a:blip r:embed="rId9"/>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6148"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914400"/>
            <a:ext cx="8834438" cy="5745192"/>
          </a:xfrm>
        </p:spPr>
        <p:txBody>
          <a:bodyPr/>
          <a:lstStyle/>
          <a:p>
            <a:pPr marL="0" indent="1588" eaLnBrk="1" hangingPunct="1">
              <a:buNone/>
              <a:defRPr/>
            </a:pPr>
            <a:r>
              <a:rPr lang="en-US" sz="3200" b="1" dirty="0" smtClean="0">
                <a:latin typeface="Palatino Linotype" pitchFamily="18" charset="0"/>
              </a:rPr>
              <a:t>  Improve your study skills</a:t>
            </a:r>
            <a:endParaRPr lang="en-US" sz="800" b="1" dirty="0" smtClean="0"/>
          </a:p>
          <a:p>
            <a:pPr marL="0" indent="1588" eaLnBrk="1" hangingPunct="1">
              <a:lnSpc>
                <a:spcPts val="3600"/>
              </a:lnSpc>
              <a:buNone/>
              <a:defRPr/>
            </a:pPr>
            <a:r>
              <a:rPr lang="en-US" sz="1800" spc="-200" dirty="0" smtClean="0">
                <a:solidFill>
                  <a:srgbClr val="0070C0"/>
                </a:solidFill>
              </a:rPr>
              <a:t>1     </a:t>
            </a:r>
            <a:r>
              <a:rPr lang="en-US" sz="2500" spc="-220" dirty="0" smtClean="0">
                <a:hlinkClick r:id="rId7" action="ppaction://hlinksldjump"/>
              </a:rPr>
              <a:t>Welcome to uni, and well done for getting a place here</a:t>
            </a:r>
            <a:r>
              <a:rPr lang="en-US" sz="2500" spc="-220" dirty="0" smtClean="0"/>
              <a:t>. </a:t>
            </a:r>
            <a:r>
              <a:rPr lang="en-US" sz="2500" spc="-220" dirty="0" smtClean="0">
                <a:hlinkClick r:id="rId8" action="ppaction://hlinksldjump"/>
              </a:rPr>
              <a:t>This is where the fun starts!</a:t>
            </a:r>
            <a:r>
              <a:rPr lang="en-US" sz="2500" spc="-200" dirty="0" smtClean="0">
                <a:hlinkClick r:id="rId8" action="ppaction://hlinksldjump"/>
              </a:rPr>
              <a:t/>
            </a:r>
            <a:br>
              <a:rPr lang="en-US" sz="2500" spc="-200" dirty="0" smtClean="0">
                <a:hlinkClick r:id="rId8" action="ppaction://hlinksldjump"/>
              </a:rPr>
            </a:br>
            <a:r>
              <a:rPr lang="en-US" sz="2500" dirty="0" smtClean="0">
                <a:hlinkClick r:id="rId8" action="ppaction://hlinksldjump"/>
              </a:rPr>
              <a:t>Or is it?</a:t>
            </a:r>
            <a:r>
              <a:rPr lang="en-US" sz="2500" spc="-200" dirty="0" smtClean="0"/>
              <a:t/>
            </a:r>
            <a:br>
              <a:rPr lang="en-US" sz="2500" spc="-200" dirty="0" smtClean="0"/>
            </a:br>
            <a:r>
              <a:rPr lang="en-US" sz="2000" spc="-200" dirty="0" smtClean="0">
                <a:solidFill>
                  <a:srgbClr val="0070C0"/>
                </a:solidFill>
              </a:rPr>
              <a:t>2    </a:t>
            </a:r>
            <a:r>
              <a:rPr lang="en-US" sz="2500" spc="-190" dirty="0" smtClean="0"/>
              <a:t>Of course you need to make new friends, join clubs and enjoy yourself. </a:t>
            </a:r>
            <a:r>
              <a:rPr lang="en-US" sz="2500" spc="-190" dirty="0" smtClean="0">
                <a:hlinkClick r:id="rId9" action="ppaction://hlinksldjump"/>
              </a:rPr>
              <a:t>But you’ll</a:t>
            </a:r>
            <a:br>
              <a:rPr lang="en-US" sz="2500" spc="-190" dirty="0" smtClean="0">
                <a:hlinkClick r:id="rId9" action="ppaction://hlinksldjump"/>
              </a:rPr>
            </a:br>
            <a:r>
              <a:rPr lang="en-US" sz="2500" spc="-190" dirty="0" smtClean="0">
                <a:hlinkClick r:id="rId9" action="ppaction://hlinksldjump"/>
              </a:rPr>
              <a:t>be faced with a number of </a:t>
            </a:r>
            <a:r>
              <a:rPr lang="en-US" sz="2500" spc="-180" dirty="0" smtClean="0">
                <a:hlinkClick r:id="rId9" action="ppaction://hlinksldjump"/>
              </a:rPr>
              <a:t>challenges too. </a:t>
            </a:r>
            <a:r>
              <a:rPr lang="en-US" sz="2500" spc="-180" dirty="0" smtClean="0"/>
              <a:t>You’re away from your parents for the</a:t>
            </a:r>
            <a:r>
              <a:rPr lang="en-US" sz="2500" spc="-190" dirty="0" smtClean="0"/>
              <a:t/>
            </a:r>
            <a:br>
              <a:rPr lang="en-US" sz="2500" spc="-190" dirty="0" smtClean="0"/>
            </a:br>
            <a:r>
              <a:rPr lang="en-US" sz="2500" spc="-190" dirty="0" smtClean="0"/>
              <a:t>first time (OK, that may be part of the fun …), and no one is going to tell you to get</a:t>
            </a:r>
            <a:br>
              <a:rPr lang="en-US" sz="2500" spc="-190" dirty="0" smtClean="0"/>
            </a:br>
            <a:r>
              <a:rPr lang="en-US" sz="2500" spc="-160" dirty="0" smtClean="0"/>
              <a:t>up and go to classes. </a:t>
            </a:r>
            <a:r>
              <a:rPr lang="en-US" sz="2500" spc="-160" dirty="0" smtClean="0">
                <a:hlinkClick r:id="rId10" action="ppaction://hlinksldjump"/>
              </a:rPr>
              <a:t>Basically</a:t>
            </a:r>
            <a:r>
              <a:rPr lang="en-US" sz="2500" spc="-160" dirty="0" smtClean="0"/>
              <a:t>, it’s your responsibility to organize your time and</a:t>
            </a:r>
            <a:r>
              <a:rPr lang="en-US" sz="2500" spc="-190" dirty="0" smtClean="0"/>
              <a:t/>
            </a:r>
            <a:br>
              <a:rPr lang="en-US" sz="2500" spc="-190" dirty="0" smtClean="0"/>
            </a:br>
            <a:r>
              <a:rPr lang="en-US" sz="2500" dirty="0" smtClean="0"/>
              <a:t>learn how to study.</a:t>
            </a:r>
            <a:r>
              <a:rPr lang="en-US" sz="2500" spc="-200" dirty="0" smtClean="0"/>
              <a:t/>
            </a:r>
            <a:br>
              <a:rPr lang="en-US" sz="2500" spc="-200" dirty="0" smtClean="0"/>
            </a:br>
            <a:r>
              <a:rPr lang="en-US" sz="1800" spc="-200" dirty="0" smtClean="0">
                <a:solidFill>
                  <a:srgbClr val="0070C0"/>
                </a:solidFill>
              </a:rPr>
              <a:t>3</a:t>
            </a:r>
            <a:r>
              <a:rPr lang="en-US" sz="2500" spc="-200" dirty="0" smtClean="0"/>
              <a:t>   Ah, so you’re thinking, “That’s easy! I learned how to study at school.” </a:t>
            </a:r>
            <a:r>
              <a:rPr lang="en-US" sz="2500" spc="-200" dirty="0" smtClean="0">
                <a:hlinkClick r:id="rId11" action="ppaction://hlinksldjump"/>
              </a:rPr>
              <a:t>Maybe you</a:t>
            </a:r>
            <a:br>
              <a:rPr lang="en-US" sz="2500" spc="-200" dirty="0" smtClean="0">
                <a:hlinkClick r:id="rId11" action="ppaction://hlinksldjump"/>
              </a:rPr>
            </a:br>
            <a:r>
              <a:rPr lang="en-US" sz="2500" dirty="0" smtClean="0">
                <a:hlinkClick r:id="rId11" action="ppaction://hlinksldjump"/>
              </a:rPr>
              <a:t>did, but there’s always room for improvement!</a:t>
            </a:r>
            <a:endParaRPr lang="zh-CN" altLang="en-US" dirty="0"/>
          </a:p>
        </p:txBody>
      </p:sp>
      <p:pic>
        <p:nvPicPr>
          <p:cNvPr id="6152" name="图片 8" descr="音频">
            <a:hlinkClick r:id="rId12" action="ppaction://hlinkfile"/>
          </p:cNvPr>
          <p:cNvPicPr>
            <a:picLocks noChangeAspect="1" noChangeArrowheads="1"/>
          </p:cNvPicPr>
          <p:nvPr/>
        </p:nvPicPr>
        <p:blipFill>
          <a:blip r:embed="rId13"/>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4" action="ppaction://hlinksldjump"/>
          </p:cNvPr>
          <p:cNvPicPr>
            <a:picLocks noChangeAspect="1"/>
          </p:cNvPicPr>
          <p:nvPr/>
        </p:nvPicPr>
        <p:blipFill>
          <a:blip r:embed="rId15"/>
          <a:srcRect/>
          <a:stretch>
            <a:fillRect/>
          </a:stretch>
        </p:blipFill>
        <p:spPr bwMode="auto">
          <a:xfrm>
            <a:off x="8072749" y="6092825"/>
            <a:ext cx="879475"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779463"/>
            <a:ext cx="8834438" cy="6065837"/>
          </a:xfrm>
        </p:spPr>
        <p:txBody>
          <a:bodyPr/>
          <a:lstStyle/>
          <a:p>
            <a:pPr algn="just" eaLnBrk="1" hangingPunct="1">
              <a:lnSpc>
                <a:spcPct val="100000"/>
              </a:lnSpc>
              <a:buNone/>
              <a:defRPr/>
            </a:pPr>
            <a:r>
              <a:rPr lang="en-US" b="1" dirty="0" smtClean="0"/>
              <a:t>   It’s </a:t>
            </a:r>
            <a:r>
              <a:rPr lang="en-US" b="1" dirty="0" smtClean="0">
                <a:hlinkClick r:id="rId3" action="ppaction://hlinksldjump"/>
              </a:rPr>
              <a:t>essential</a:t>
            </a:r>
            <a:r>
              <a:rPr lang="en-US" b="1" dirty="0" smtClean="0"/>
              <a:t> to be clear about the </a:t>
            </a:r>
            <a:r>
              <a:rPr lang="en-US" b="1" dirty="0" smtClean="0">
                <a:solidFill>
                  <a:schemeClr val="accent2">
                    <a:lumMod val="50000"/>
                  </a:schemeClr>
                </a:solidFill>
              </a:rPr>
              <a:t>points</a:t>
            </a:r>
            <a:r>
              <a:rPr lang="en-US" b="1" dirty="0" smtClean="0"/>
              <a:t> you want to make. </a:t>
            </a:r>
            <a:endParaRPr lang="en-US" sz="500" b="1" dirty="0" smtClean="0"/>
          </a:p>
          <a:p>
            <a:pPr algn="just" eaLnBrk="1" hangingPunct="1">
              <a:lnSpc>
                <a:spcPct val="120000"/>
              </a:lnSpc>
              <a:buFont typeface="Wingdings" pitchFamily="2" charset="2"/>
              <a:buChar char="Ø"/>
              <a:defRPr/>
            </a:pPr>
            <a:r>
              <a:rPr lang="en-US" b="1" dirty="0" smtClean="0"/>
              <a:t>point: </a:t>
            </a:r>
            <a:r>
              <a:rPr lang="en-US" dirty="0" smtClean="0"/>
              <a:t>Here </a:t>
            </a:r>
            <a:r>
              <a:rPr lang="en-US" i="1" dirty="0" smtClean="0"/>
              <a:t>points </a:t>
            </a:r>
            <a:r>
              <a:rPr lang="en-US" dirty="0" smtClean="0"/>
              <a:t>refer to ideas, arguments, facts and assertions that students might include in an assignment. These are likely to be the key ideas that students will base the assignment on, supported with evidence, sources and quotations.</a:t>
            </a:r>
          </a:p>
          <a:p>
            <a:pPr algn="just" eaLnBrk="1" hangingPunct="1">
              <a:lnSpc>
                <a:spcPct val="100000"/>
              </a:lnSpc>
              <a:buNone/>
              <a:defRPr/>
            </a:pPr>
            <a:r>
              <a:rPr lang="en-US" dirty="0" smtClean="0"/>
              <a:t/>
            </a:r>
            <a:br>
              <a:rPr lang="en-US" dirty="0" smtClean="0"/>
            </a:br>
            <a:endParaRPr lang="zh-CN" altLang="en-US" dirty="0"/>
          </a:p>
        </p:txBody>
      </p:sp>
      <p:pic>
        <p:nvPicPr>
          <p:cNvPr id="13316"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6" action="ppaction://hlinksldjump"/>
          </p:cNvPr>
          <p:cNvPicPr>
            <a:picLocks noChangeAspect="1"/>
          </p:cNvPicPr>
          <p:nvPr/>
        </p:nvPicPr>
        <p:blipFill>
          <a:blip r:embed="rId7"/>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209549" y="4583258"/>
            <a:ext cx="1114425"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200150" y="4583258"/>
            <a:ext cx="7772400" cy="461665"/>
          </a:xfrm>
          <a:prstGeom prst="rect">
            <a:avLst/>
          </a:prstGeom>
          <a:noFill/>
        </p:spPr>
        <p:txBody>
          <a:bodyPr wrap="square" rtlCol="0">
            <a:spAutoFit/>
          </a:bodyPr>
          <a:lstStyle/>
          <a:p>
            <a:pPr algn="just"/>
            <a:r>
              <a:rPr lang="zh-CN" altLang="en-US" sz="2400" dirty="0" smtClean="0">
                <a:solidFill>
                  <a:srgbClr val="0070C0"/>
                </a:solidFill>
                <a:latin typeface="+mn-ea"/>
              </a:rPr>
              <a:t>至关重要的是，你要确切知道你所要表达的观点。</a:t>
            </a:r>
            <a:endParaRPr lang="zh-CN" altLang="en-US" sz="2400" dirty="0">
              <a:solidFill>
                <a:srgbClr val="0070C0"/>
              </a:solidFill>
            </a:endParaRPr>
          </a:p>
        </p:txBody>
      </p:sp>
      <p:pic>
        <p:nvPicPr>
          <p:cNvPr id="9" name="图片 9" descr="END"/>
          <p:cNvPicPr>
            <a:picLocks noChangeAspect="1" noChangeArrowheads="1"/>
          </p:cNvPicPr>
          <p:nvPr/>
        </p:nvPicPr>
        <p:blipFill>
          <a:blip r:embed="rId8"/>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912813"/>
            <a:ext cx="8834438" cy="4249737"/>
          </a:xfrm>
        </p:spPr>
        <p:txBody>
          <a:bodyPr/>
          <a:lstStyle/>
          <a:p>
            <a:pPr algn="just" eaLnBrk="1" hangingPunct="1">
              <a:lnSpc>
                <a:spcPct val="100000"/>
              </a:lnSpc>
              <a:buNone/>
              <a:defRPr/>
            </a:pPr>
            <a:r>
              <a:rPr lang="en-US" dirty="0" smtClean="0"/>
              <a:t>   </a:t>
            </a:r>
            <a:r>
              <a:rPr lang="en-US" b="1" dirty="0" smtClean="0"/>
              <a:t>Think back over your reading to see if anyone has </a:t>
            </a:r>
            <a:r>
              <a:rPr lang="en-US" b="1" dirty="0" smtClean="0">
                <a:solidFill>
                  <a:schemeClr val="accent2">
                    <a:lumMod val="50000"/>
                  </a:schemeClr>
                </a:solidFill>
              </a:rPr>
              <a:t>addressed</a:t>
            </a:r>
            <a:r>
              <a:rPr lang="en-US" b="1" dirty="0" smtClean="0"/>
              <a:t> the same ideas. </a:t>
            </a:r>
            <a:endParaRPr lang="en-US" sz="900" b="1" dirty="0" smtClean="0"/>
          </a:p>
          <a:p>
            <a:pPr algn="just" eaLnBrk="1" hangingPunct="1">
              <a:lnSpc>
                <a:spcPct val="120000"/>
              </a:lnSpc>
              <a:buFont typeface="Wingdings" pitchFamily="2" charset="2"/>
              <a:buChar char="Ø"/>
              <a:defRPr/>
            </a:pPr>
            <a:r>
              <a:rPr lang="en-US" b="1" dirty="0" smtClean="0"/>
              <a:t>address: </a:t>
            </a:r>
            <a:r>
              <a:rPr lang="en-US" dirty="0"/>
              <a:t>to consider </a:t>
            </a:r>
            <a:r>
              <a:rPr lang="en-US" dirty="0" smtClean="0"/>
              <a:t>a problem or idea critically and produce a solution or answer to it. The writer instructs students to think about what they have read and see whether the writers have covered the same ideas.</a:t>
            </a:r>
          </a:p>
          <a:p>
            <a:pPr eaLnBrk="1" hangingPunct="1">
              <a:lnSpc>
                <a:spcPct val="100000"/>
              </a:lnSpc>
              <a:buNone/>
              <a:defRPr/>
            </a:pPr>
            <a:r>
              <a:rPr lang="en-US" dirty="0" smtClean="0"/>
              <a:t/>
            </a:r>
            <a:br>
              <a:rPr lang="en-US" dirty="0" smtClean="0"/>
            </a:br>
            <a:endParaRPr lang="zh-CN" altLang="en-US" dirty="0"/>
          </a:p>
        </p:txBody>
      </p:sp>
      <p:pic>
        <p:nvPicPr>
          <p:cNvPr id="13316"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5" action="ppaction://hlinksldjump"/>
          </p:cNvPr>
          <p:cNvPicPr>
            <a:picLocks noChangeAspect="1"/>
          </p:cNvPicPr>
          <p:nvPr/>
        </p:nvPicPr>
        <p:blipFill>
          <a:blip r:embed="rId6"/>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209549" y="4118224"/>
            <a:ext cx="1114425"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200150" y="4118224"/>
            <a:ext cx="7772400" cy="830997"/>
          </a:xfrm>
          <a:prstGeom prst="rect">
            <a:avLst/>
          </a:prstGeom>
          <a:noFill/>
        </p:spPr>
        <p:txBody>
          <a:bodyPr wrap="square" rtlCol="0">
            <a:spAutoFit/>
          </a:bodyPr>
          <a:lstStyle/>
          <a:p>
            <a:pPr algn="just"/>
            <a:r>
              <a:rPr lang="zh-CN" altLang="en-US" sz="2400" dirty="0" smtClean="0">
                <a:solidFill>
                  <a:srgbClr val="0070C0"/>
                </a:solidFill>
              </a:rPr>
              <a:t>回想一下你读过的文献，看看是否有人已经表达过同样的观点。</a:t>
            </a:r>
            <a:endParaRPr lang="zh-CN" altLang="en-US" sz="2400" dirty="0">
              <a:solidFill>
                <a:srgbClr val="0070C0"/>
              </a:solidFill>
            </a:endParaRPr>
          </a:p>
        </p:txBody>
      </p:sp>
      <p:pic>
        <p:nvPicPr>
          <p:cNvPr id="9"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84150" y="941388"/>
            <a:ext cx="8834438" cy="6065837"/>
          </a:xfrm>
        </p:spPr>
        <p:txBody>
          <a:bodyPr/>
          <a:lstStyle/>
          <a:p>
            <a:pPr eaLnBrk="1" hangingPunct="1">
              <a:lnSpc>
                <a:spcPct val="100000"/>
              </a:lnSpc>
              <a:buNone/>
              <a:defRPr/>
            </a:pPr>
            <a:r>
              <a:rPr lang="en-US" b="1" dirty="0" smtClean="0"/>
              <a:t>    If so, </a:t>
            </a:r>
            <a:r>
              <a:rPr lang="en-US" b="1" dirty="0" smtClean="0">
                <a:solidFill>
                  <a:schemeClr val="accent2">
                    <a:lumMod val="50000"/>
                  </a:schemeClr>
                </a:solidFill>
              </a:rPr>
              <a:t>you’re welcome to </a:t>
            </a:r>
            <a:r>
              <a:rPr lang="en-US" b="1" dirty="0" smtClean="0"/>
              <a:t>disagree with them …</a:t>
            </a:r>
            <a:endParaRPr lang="en-US" sz="1100" b="1" dirty="0" smtClean="0"/>
          </a:p>
          <a:p>
            <a:pPr algn="just" eaLnBrk="1" hangingPunct="1">
              <a:lnSpc>
                <a:spcPct val="120000"/>
              </a:lnSpc>
              <a:buFont typeface="Wingdings" pitchFamily="2" charset="2"/>
              <a:buChar char="Ø"/>
              <a:defRPr/>
            </a:pPr>
            <a:r>
              <a:rPr lang="en-US" b="1" dirty="0" smtClean="0"/>
              <a:t>be welcome to do sth.: </a:t>
            </a:r>
            <a:r>
              <a:rPr lang="en-US" dirty="0" smtClean="0"/>
              <a:t>It means that it is acceptable or even encouraged for a person to do something. </a:t>
            </a:r>
          </a:p>
          <a:p>
            <a:pPr algn="just" eaLnBrk="1" hangingPunct="1">
              <a:lnSpc>
                <a:spcPct val="120000"/>
              </a:lnSpc>
              <a:buFont typeface="Wingdings" pitchFamily="2" charset="2"/>
              <a:buChar char="Ø"/>
              <a:defRPr/>
            </a:pPr>
            <a:r>
              <a:rPr lang="en-US" dirty="0" smtClean="0"/>
              <a:t>It is acceptable for students to disagree with assumptions in the assignment’s title.</a:t>
            </a:r>
          </a:p>
          <a:p>
            <a:pPr eaLnBrk="1" hangingPunct="1">
              <a:lnSpc>
                <a:spcPct val="100000"/>
              </a:lnSpc>
              <a:buNone/>
              <a:defRPr/>
            </a:pPr>
            <a:r>
              <a:rPr lang="en-US" dirty="0" smtClean="0"/>
              <a:t/>
            </a:r>
            <a:br>
              <a:rPr lang="en-US" dirty="0" smtClean="0"/>
            </a:br>
            <a:endParaRPr lang="zh-CN" altLang="en-US" dirty="0"/>
          </a:p>
        </p:txBody>
      </p:sp>
      <p:pic>
        <p:nvPicPr>
          <p:cNvPr id="13316"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5" action="ppaction://hlinksldjump"/>
          </p:cNvPr>
          <p:cNvPicPr>
            <a:picLocks noChangeAspect="1"/>
          </p:cNvPicPr>
          <p:nvPr/>
        </p:nvPicPr>
        <p:blipFill>
          <a:blip r:embed="rId6"/>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209549" y="3748360"/>
            <a:ext cx="1114425"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200150" y="3748360"/>
            <a:ext cx="7772400" cy="461665"/>
          </a:xfrm>
          <a:prstGeom prst="rect">
            <a:avLst/>
          </a:prstGeom>
          <a:noFill/>
        </p:spPr>
        <p:txBody>
          <a:bodyPr wrap="square" rtlCol="0">
            <a:spAutoFit/>
          </a:bodyPr>
          <a:lstStyle/>
          <a:p>
            <a:pPr algn="just"/>
            <a:r>
              <a:rPr lang="zh-CN" altLang="en-US" sz="2400" dirty="0" smtClean="0">
                <a:solidFill>
                  <a:srgbClr val="0070C0"/>
                </a:solidFill>
                <a:latin typeface="+mn-ea"/>
              </a:rPr>
              <a:t>如果有，</a:t>
            </a:r>
            <a:r>
              <a:rPr lang="en-US" altLang="zh-CN" sz="2400" dirty="0" smtClean="0">
                <a:solidFill>
                  <a:srgbClr val="0070C0"/>
                </a:solidFill>
                <a:latin typeface="+mn-ea"/>
              </a:rPr>
              <a:t>……</a:t>
            </a:r>
            <a:r>
              <a:rPr lang="zh-CN" altLang="en-US" sz="2400" dirty="0" smtClean="0">
                <a:solidFill>
                  <a:srgbClr val="0070C0"/>
                </a:solidFill>
                <a:latin typeface="+mn-ea"/>
              </a:rPr>
              <a:t>你就可以表达自己不同的观点。</a:t>
            </a:r>
            <a:endParaRPr lang="zh-CN" altLang="en-US" sz="2400" dirty="0">
              <a:solidFill>
                <a:srgbClr val="0070C0"/>
              </a:solidFill>
            </a:endParaRPr>
          </a:p>
        </p:txBody>
      </p:sp>
      <p:pic>
        <p:nvPicPr>
          <p:cNvPr id="9" name="图片 9" descr="END"/>
          <p:cNvPicPr>
            <a:picLocks noChangeAspect="1" noChangeArrowheads="1"/>
          </p:cNvPicPr>
          <p:nvPr/>
        </p:nvPicPr>
        <p:blipFill>
          <a:blip r:embed="rId7"/>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dissolve">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193675" y="960438"/>
            <a:ext cx="8834438" cy="6065837"/>
          </a:xfrm>
        </p:spPr>
        <p:txBody>
          <a:bodyPr/>
          <a:lstStyle/>
          <a:p>
            <a:pPr eaLnBrk="1" hangingPunct="1">
              <a:lnSpc>
                <a:spcPct val="100000"/>
              </a:lnSpc>
              <a:buNone/>
              <a:defRPr/>
            </a:pPr>
            <a:r>
              <a:rPr lang="en-US" b="1" dirty="0" smtClean="0"/>
              <a:t>    This is all </a:t>
            </a:r>
            <a:r>
              <a:rPr lang="en-US" b="1" dirty="0" smtClean="0">
                <a:hlinkClick r:id="rId3" action="ppaction://hlinksldjump"/>
              </a:rPr>
              <a:t>easier said than done</a:t>
            </a:r>
            <a:r>
              <a:rPr lang="en-US" b="1" dirty="0" smtClean="0"/>
              <a:t>.</a:t>
            </a:r>
            <a:endParaRPr lang="en-US" sz="1100" b="1" dirty="0" smtClean="0"/>
          </a:p>
          <a:p>
            <a:pPr algn="just" eaLnBrk="1" hangingPunct="1">
              <a:lnSpc>
                <a:spcPct val="120000"/>
              </a:lnSpc>
              <a:buFont typeface="Wingdings" pitchFamily="2" charset="2"/>
              <a:buChar char="Ø"/>
              <a:defRPr/>
            </a:pPr>
            <a:r>
              <a:rPr lang="en-US" dirty="0" smtClean="0"/>
              <a:t>This is a variation of the saying “It is easier said than done.” After giving all the instructions about how to develop study skills, the writer reminds students that to</a:t>
            </a:r>
            <a:br>
              <a:rPr lang="en-US" dirty="0" smtClean="0"/>
            </a:br>
            <a:r>
              <a:rPr lang="en-US" dirty="0" smtClean="0"/>
              <a:t>succeed, they need to take action instead of just keeping to words.</a:t>
            </a:r>
          </a:p>
          <a:p>
            <a:pPr algn="just" eaLnBrk="1" hangingPunct="1">
              <a:lnSpc>
                <a:spcPct val="100000"/>
              </a:lnSpc>
              <a:buNone/>
              <a:defRPr/>
            </a:pPr>
            <a:r>
              <a:rPr lang="en-US" dirty="0" smtClean="0"/>
              <a:t/>
            </a:r>
            <a:br>
              <a:rPr lang="en-US" dirty="0" smtClean="0"/>
            </a:br>
            <a:endParaRPr lang="zh-CN" altLang="en-US" dirty="0"/>
          </a:p>
        </p:txBody>
      </p:sp>
      <p:pic>
        <p:nvPicPr>
          <p:cNvPr id="13316"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pic>
        <p:nvPicPr>
          <p:cNvPr id="13321" name="图片 1">
            <a:hlinkClick r:id="rId6" action="ppaction://hlinksldjump"/>
          </p:cNvPr>
          <p:cNvPicPr>
            <a:picLocks noChangeAspect="1"/>
          </p:cNvPicPr>
          <p:nvPr/>
        </p:nvPicPr>
        <p:blipFill>
          <a:blip r:embed="rId7"/>
          <a:srcRect/>
          <a:stretch>
            <a:fillRect/>
          </a:stretch>
        </p:blipFill>
        <p:spPr bwMode="auto">
          <a:xfrm>
            <a:off x="8176835" y="6118225"/>
            <a:ext cx="766763" cy="539750"/>
          </a:xfrm>
          <a:prstGeom prst="rect">
            <a:avLst/>
          </a:prstGeom>
          <a:noFill/>
          <a:ln w="9525">
            <a:noFill/>
            <a:miter lim="800000"/>
            <a:headEnd/>
            <a:tailEnd/>
          </a:ln>
        </p:spPr>
      </p:pic>
      <p:sp>
        <p:nvSpPr>
          <p:cNvPr id="7" name="TextBox 6"/>
          <p:cNvSpPr txBox="1"/>
          <p:nvPr/>
        </p:nvSpPr>
        <p:spPr>
          <a:xfrm>
            <a:off x="209549" y="4206504"/>
            <a:ext cx="1114425" cy="461665"/>
          </a:xfrm>
          <a:prstGeom prst="rect">
            <a:avLst/>
          </a:prstGeom>
          <a:noFill/>
        </p:spPr>
        <p:txBody>
          <a:bodyPr wrap="square" rtlCol="0">
            <a:spAutoFit/>
          </a:bodyPr>
          <a:lstStyle/>
          <a:p>
            <a:r>
              <a:rPr lang="zh-CN" altLang="en-US" sz="2400" b="1" dirty="0" smtClean="0"/>
              <a:t>翻译：</a:t>
            </a:r>
            <a:endParaRPr lang="zh-CN" altLang="en-US" sz="2400" b="1" dirty="0"/>
          </a:p>
        </p:txBody>
      </p:sp>
      <p:sp>
        <p:nvSpPr>
          <p:cNvPr id="8" name="TextBox 7"/>
          <p:cNvSpPr txBox="1"/>
          <p:nvPr/>
        </p:nvSpPr>
        <p:spPr>
          <a:xfrm>
            <a:off x="1200150" y="4206504"/>
            <a:ext cx="7772400" cy="461665"/>
          </a:xfrm>
          <a:prstGeom prst="rect">
            <a:avLst/>
          </a:prstGeom>
          <a:noFill/>
        </p:spPr>
        <p:txBody>
          <a:bodyPr wrap="square" rtlCol="0">
            <a:spAutoFit/>
          </a:bodyPr>
          <a:lstStyle/>
          <a:p>
            <a:pPr algn="just"/>
            <a:r>
              <a:rPr lang="zh-CN" altLang="en-US" sz="2400" dirty="0" smtClean="0">
                <a:solidFill>
                  <a:srgbClr val="0070C0"/>
                </a:solidFill>
              </a:rPr>
              <a:t>所有这些，说起来容易做起来难。</a:t>
            </a:r>
            <a:endParaRPr lang="zh-CN" altLang="en-US" sz="2400" dirty="0">
              <a:solidFill>
                <a:srgbClr val="0070C0"/>
              </a:solidFill>
            </a:endParaRPr>
          </a:p>
        </p:txBody>
      </p:sp>
      <p:pic>
        <p:nvPicPr>
          <p:cNvPr id="9" name="图片 9" descr="END"/>
          <p:cNvPicPr>
            <a:picLocks noChangeAspect="1" noChangeArrowheads="1"/>
          </p:cNvPicPr>
          <p:nvPr/>
        </p:nvPicPr>
        <p:blipFill>
          <a:blip r:embed="rId8"/>
          <a:srcRect/>
          <a:stretch>
            <a:fillRect/>
          </a:stretch>
        </p:blipFill>
        <p:spPr bwMode="auto">
          <a:xfrm>
            <a:off x="7163242" y="6272904"/>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370"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sp>
        <p:nvSpPr>
          <p:cNvPr id="12" name="单圆角矩形 11"/>
          <p:cNvSpPr/>
          <p:nvPr/>
        </p:nvSpPr>
        <p:spPr>
          <a:xfrm>
            <a:off x="396875" y="1135063"/>
            <a:ext cx="8437563" cy="423862"/>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3" action="ppaction://hlinksldjump"/>
              </a:rPr>
              <a:t>Reading and understanding</a:t>
            </a:r>
            <a:endParaRPr lang="zh-CN" altLang="en-US" sz="2800" noProof="1"/>
          </a:p>
        </p:txBody>
      </p:sp>
      <p:sp>
        <p:nvSpPr>
          <p:cNvPr id="13" name="单圆角矩形 12"/>
          <p:cNvSpPr/>
          <p:nvPr/>
        </p:nvSpPr>
        <p:spPr>
          <a:xfrm>
            <a:off x="396875" y="1851025"/>
            <a:ext cx="8437563" cy="423863"/>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4" action="ppaction://hlinksldjump"/>
              </a:rPr>
              <a:t>Dealing with unfamiliar words</a:t>
            </a:r>
            <a:endParaRPr lang="zh-CN" altLang="en-US" sz="2800" noProof="1"/>
          </a:p>
        </p:txBody>
      </p:sp>
      <p:sp>
        <p:nvSpPr>
          <p:cNvPr id="14" name="单圆角矩形 13"/>
          <p:cNvSpPr/>
          <p:nvPr/>
        </p:nvSpPr>
        <p:spPr>
          <a:xfrm>
            <a:off x="396875" y="2592388"/>
            <a:ext cx="8437563" cy="423862"/>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5" action="ppaction://hlinksldjump"/>
              </a:rPr>
              <a:t>Reading and interpreting</a:t>
            </a:r>
            <a:endParaRPr lang="zh-CN" altLang="en-US" sz="2800" noProof="1"/>
          </a:p>
        </p:txBody>
      </p:sp>
      <p:sp>
        <p:nvSpPr>
          <p:cNvPr id="15" name="单圆角矩形 14"/>
          <p:cNvSpPr/>
          <p:nvPr/>
        </p:nvSpPr>
        <p:spPr>
          <a:xfrm>
            <a:off x="396875" y="3357563"/>
            <a:ext cx="8437563" cy="423862"/>
          </a:xfrm>
          <a:prstGeom prst="snipRoundRect">
            <a:avLst/>
          </a:prstGeom>
          <a:ln>
            <a:solidFill>
              <a:srgbClr val="F1A186"/>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buFont typeface="Arial" panose="020B0604020202020204" pitchFamily="34" charset="0"/>
              <a:buNone/>
              <a:defRPr/>
            </a:pPr>
            <a:r>
              <a:rPr lang="en-US" sz="2800" b="1" dirty="0" smtClean="0">
                <a:hlinkClick r:id="rId6" action="ppaction://hlinksldjump"/>
              </a:rPr>
              <a:t>Developing critical thinking</a:t>
            </a:r>
            <a:endParaRPr lang="zh-CN" altLang="en-US" sz="2800" noProof="1"/>
          </a:p>
        </p:txBody>
      </p:sp>
      <p:pic>
        <p:nvPicPr>
          <p:cNvPr id="8"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950113"/>
            <a:ext cx="8834438" cy="5483538"/>
          </a:xfrm>
        </p:spPr>
        <p:txBody>
          <a:bodyPr/>
          <a:lstStyle/>
          <a:p>
            <a:pPr eaLnBrk="1" hangingPunct="1">
              <a:lnSpc>
                <a:spcPct val="100000"/>
              </a:lnSpc>
              <a:buNone/>
              <a:defRPr/>
            </a:pPr>
            <a:r>
              <a:rPr lang="en-US" b="1" dirty="0" smtClean="0">
                <a:solidFill>
                  <a:schemeClr val="accent2">
                    <a:lumMod val="75000"/>
                  </a:schemeClr>
                </a:solidFill>
              </a:rPr>
              <a:t>Reading and understanding</a:t>
            </a:r>
            <a:endParaRPr lang="en-US" dirty="0" smtClean="0">
              <a:solidFill>
                <a:schemeClr val="accent2">
                  <a:lumMod val="75000"/>
                </a:schemeClr>
              </a:solidFill>
            </a:endParaRPr>
          </a:p>
          <a:p>
            <a:pPr eaLnBrk="1" hangingPunct="1">
              <a:lnSpc>
                <a:spcPct val="100000"/>
              </a:lnSpc>
              <a:buNone/>
              <a:defRPr/>
            </a:pPr>
            <a:endParaRPr lang="en-US" b="1" dirty="0" smtClean="0"/>
          </a:p>
          <a:p>
            <a:pPr eaLnBrk="1" hangingPunct="1">
              <a:lnSpc>
                <a:spcPct val="100000"/>
              </a:lnSpc>
              <a:buNone/>
              <a:defRPr/>
            </a:pPr>
            <a:r>
              <a:rPr lang="en-US" b="1" dirty="0" smtClean="0"/>
              <a:t>2 </a:t>
            </a:r>
            <a:r>
              <a:rPr lang="en-US" b="1" dirty="0" smtClean="0">
                <a:hlinkClick r:id="rId3" action="ppaction://hlinksldjump"/>
              </a:rPr>
              <a:t>Decide in which sections of the passage you can find the information about the following</a:t>
            </a:r>
            <a:r>
              <a:rPr lang="en-US" b="1" dirty="0" smtClean="0"/>
              <a:t>:</a:t>
            </a:r>
          </a:p>
          <a:p>
            <a:pPr eaLnBrk="1" hangingPunct="1">
              <a:lnSpc>
                <a:spcPct val="100000"/>
              </a:lnSpc>
              <a:buNone/>
              <a:defRPr/>
            </a:pPr>
            <a:r>
              <a:rPr lang="en-US" b="1" dirty="0" smtClean="0"/>
              <a:t>3 </a:t>
            </a:r>
            <a:r>
              <a:rPr lang="en-US" b="1" dirty="0" smtClean="0">
                <a:hlinkClick r:id="rId4" action="ppaction://hlinksldjump"/>
              </a:rPr>
              <a:t>Check (✔) the true statements.</a:t>
            </a:r>
            <a:endParaRPr lang="en-US" b="1" dirty="0" smtClean="0"/>
          </a:p>
        </p:txBody>
      </p:sp>
      <p:pic>
        <p:nvPicPr>
          <p:cNvPr id="16387" name="图片 5" descr="Back">
            <a:hlinkClick r:id="rId5" action="ppaction://hlinksldjump"/>
          </p:cNvPr>
          <p:cNvPicPr>
            <a:picLocks noChangeAspect="1" noChangeArrowheads="1"/>
          </p:cNvPicPr>
          <p:nvPr/>
        </p:nvPicPr>
        <p:blipFill>
          <a:blip r:embed="rId6"/>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7" action="ppaction://hlinksldjump"/>
          </p:cNvPr>
          <p:cNvPicPr>
            <a:picLocks noChangeAspect="1" noChangeArrowheads="1"/>
          </p:cNvPicPr>
          <p:nvPr/>
        </p:nvPicPr>
        <p:blipFill>
          <a:blip r:embed="rId8"/>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26286" cy="6065837"/>
          </a:xfrm>
        </p:spPr>
        <p:txBody>
          <a:bodyPr/>
          <a:lstStyle/>
          <a:p>
            <a:pPr algn="just" eaLnBrk="1" hangingPunct="1">
              <a:lnSpc>
                <a:spcPct val="100000"/>
              </a:lnSpc>
              <a:buNone/>
              <a:defRPr/>
            </a:pPr>
            <a:r>
              <a:rPr lang="en-US" b="1" dirty="0" smtClean="0"/>
              <a:t>2 Decide in which sections of the passage you can find the information about the following:</a:t>
            </a:r>
          </a:p>
          <a:p>
            <a:pPr algn="just" eaLnBrk="1" hangingPunct="1">
              <a:lnSpc>
                <a:spcPct val="100000"/>
              </a:lnSpc>
              <a:buNone/>
              <a:defRPr/>
            </a:pPr>
            <a:r>
              <a:rPr lang="en-US" dirty="0" smtClean="0"/>
              <a:t>1 how to use the resources available</a:t>
            </a:r>
          </a:p>
          <a:p>
            <a:pPr algn="just" eaLnBrk="1" hangingPunct="1">
              <a:lnSpc>
                <a:spcPct val="100000"/>
              </a:lnSpc>
              <a:buNone/>
              <a:defRPr/>
            </a:pPr>
            <a:r>
              <a:rPr lang="en-US" dirty="0" smtClean="0"/>
              <a:t>2 what to do with your notes</a:t>
            </a:r>
          </a:p>
          <a:p>
            <a:pPr algn="just" eaLnBrk="1" hangingPunct="1">
              <a:lnSpc>
                <a:spcPct val="100000"/>
              </a:lnSpc>
              <a:buNone/>
              <a:defRPr/>
            </a:pPr>
            <a:r>
              <a:rPr lang="en-US" spc="-30" dirty="0" smtClean="0"/>
              <a:t>   </a:t>
            </a:r>
            <a:endParaRPr lang="en-US" b="1" spc="-30" dirty="0" smtClean="0">
              <a:solidFill>
                <a:srgbClr val="FF0000"/>
              </a:solidFill>
            </a:endParaRPr>
          </a:p>
          <a:p>
            <a:pPr algn="just" eaLnBrk="1" hangingPunct="1">
              <a:lnSpc>
                <a:spcPct val="100000"/>
              </a:lnSpc>
              <a:buNone/>
              <a:defRPr/>
            </a:pPr>
            <a:r>
              <a:rPr lang="en-US" b="1" spc="-30" dirty="0" smtClean="0">
                <a:solidFill>
                  <a:srgbClr val="FF0000"/>
                </a:solidFill>
              </a:rPr>
              <a:t>   </a:t>
            </a:r>
          </a:p>
          <a:p>
            <a:pPr algn="just" eaLnBrk="1" hangingPunct="1">
              <a:lnSpc>
                <a:spcPct val="100000"/>
              </a:lnSpc>
              <a:buNone/>
              <a:defRPr/>
            </a:pPr>
            <a:r>
              <a:rPr lang="en-US" dirty="0" smtClean="0"/>
              <a:t>3 when to adapt the way you read</a:t>
            </a:r>
          </a:p>
          <a:p>
            <a:pPr algn="just" eaLnBrk="1" hangingPunct="1">
              <a:lnSpc>
                <a:spcPct val="100000"/>
              </a:lnSpc>
              <a:buNone/>
              <a:defRPr/>
            </a:pPr>
            <a:r>
              <a:rPr lang="en-US" dirty="0" smtClean="0"/>
              <a:t>4 </a:t>
            </a:r>
            <a:r>
              <a:rPr lang="en-US" spc="-20" dirty="0" smtClean="0"/>
              <a:t>when to write your conclusion for an essay or presentation</a:t>
            </a:r>
          </a:p>
          <a:p>
            <a:pPr eaLnBrk="1" hangingPunct="1">
              <a:lnSpc>
                <a:spcPct val="100000"/>
              </a:lnSpc>
              <a:buNone/>
              <a:defRPr/>
            </a:pPr>
            <a:endParaRPr lang="en-US" b="1" dirty="0" smtClean="0"/>
          </a:p>
          <a:p>
            <a:pPr eaLnBrk="1" hangingPunct="1">
              <a:lnSpc>
                <a:spcPct val="100000"/>
              </a:lnSpc>
              <a:buNone/>
              <a:defRPr/>
            </a:pPr>
            <a:r>
              <a:rPr lang="en-US" b="1" dirty="0" smtClean="0"/>
              <a:t>You may find the answers in more than one section.</a:t>
            </a:r>
            <a:r>
              <a:rPr lang="en-US" dirty="0" smtClean="0"/>
              <a:t/>
            </a:r>
            <a:br>
              <a:rPr lang="en-US" dirty="0" smtClean="0"/>
            </a:br>
            <a:endParaRPr lang="zh-CN" altLang="en-US" dirty="0"/>
          </a:p>
        </p:txBody>
      </p:sp>
      <p:pic>
        <p:nvPicPr>
          <p:cNvPr id="1638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sp>
        <p:nvSpPr>
          <p:cNvPr id="7" name="TextBox 6"/>
          <p:cNvSpPr txBox="1"/>
          <p:nvPr/>
        </p:nvSpPr>
        <p:spPr>
          <a:xfrm>
            <a:off x="6570824" y="1613043"/>
            <a:ext cx="2434975" cy="523220"/>
          </a:xfrm>
          <a:prstGeom prst="rect">
            <a:avLst/>
          </a:prstGeom>
          <a:noFill/>
        </p:spPr>
        <p:txBody>
          <a:bodyPr wrap="square" rtlCol="0">
            <a:spAutoFit/>
          </a:bodyPr>
          <a:lstStyle/>
          <a:p>
            <a:pPr algn="r"/>
            <a:r>
              <a:rPr lang="en-US" sz="2800" dirty="0" smtClean="0">
                <a:solidFill>
                  <a:srgbClr val="FF0000"/>
                </a:solidFill>
              </a:rPr>
              <a:t>Doing research</a:t>
            </a:r>
            <a:endParaRPr lang="zh-CN" altLang="en-US" sz="2800" dirty="0">
              <a:solidFill>
                <a:srgbClr val="FF0000"/>
              </a:solidFill>
            </a:endParaRPr>
          </a:p>
        </p:txBody>
      </p:sp>
      <p:sp>
        <p:nvSpPr>
          <p:cNvPr id="8" name="TextBox 7"/>
          <p:cNvSpPr txBox="1"/>
          <p:nvPr/>
        </p:nvSpPr>
        <p:spPr>
          <a:xfrm>
            <a:off x="6570824" y="3861368"/>
            <a:ext cx="2434975" cy="523220"/>
          </a:xfrm>
          <a:prstGeom prst="rect">
            <a:avLst/>
          </a:prstGeom>
          <a:noFill/>
        </p:spPr>
        <p:txBody>
          <a:bodyPr wrap="square" rtlCol="0">
            <a:spAutoFit/>
          </a:bodyPr>
          <a:lstStyle/>
          <a:p>
            <a:pPr algn="r"/>
            <a:r>
              <a:rPr lang="en-US" sz="2800" dirty="0" smtClean="0">
                <a:solidFill>
                  <a:srgbClr val="FF0000"/>
                </a:solidFill>
              </a:rPr>
              <a:t>Doing research</a:t>
            </a:r>
            <a:endParaRPr lang="zh-CN" altLang="en-US" sz="2800" dirty="0">
              <a:solidFill>
                <a:srgbClr val="FF0000"/>
              </a:solidFill>
            </a:endParaRPr>
          </a:p>
        </p:txBody>
      </p:sp>
      <p:pic>
        <p:nvPicPr>
          <p:cNvPr id="9" name="图片 2" descr="END"/>
          <p:cNvPicPr>
            <a:picLocks noChangeAspect="1" noChangeArrowheads="1"/>
          </p:cNvPicPr>
          <p:nvPr/>
        </p:nvPicPr>
        <p:blipFill>
          <a:blip r:embed="rId7"/>
          <a:srcRect/>
          <a:stretch>
            <a:fillRect/>
          </a:stretch>
        </p:blipFill>
        <p:spPr bwMode="auto">
          <a:xfrm>
            <a:off x="8379645" y="6341909"/>
            <a:ext cx="474663" cy="225425"/>
          </a:xfrm>
          <a:prstGeom prst="rect">
            <a:avLst/>
          </a:prstGeom>
          <a:noFill/>
          <a:ln w="9525">
            <a:noFill/>
            <a:miter lim="800000"/>
            <a:headEnd/>
            <a:tailEnd/>
          </a:ln>
        </p:spPr>
      </p:pic>
      <p:sp>
        <p:nvSpPr>
          <p:cNvPr id="11" name="TextBox 10"/>
          <p:cNvSpPr txBox="1"/>
          <p:nvPr/>
        </p:nvSpPr>
        <p:spPr>
          <a:xfrm>
            <a:off x="4192258" y="2656916"/>
            <a:ext cx="4813541" cy="523220"/>
          </a:xfrm>
          <a:prstGeom prst="rect">
            <a:avLst/>
          </a:prstGeom>
          <a:noFill/>
        </p:spPr>
        <p:txBody>
          <a:bodyPr wrap="square" rtlCol="0">
            <a:spAutoFit/>
          </a:bodyPr>
          <a:lstStyle/>
          <a:p>
            <a:pPr algn="r"/>
            <a:r>
              <a:rPr lang="en-US" sz="2800" spc="-30" dirty="0" smtClean="0">
                <a:solidFill>
                  <a:srgbClr val="FF0000"/>
                </a:solidFill>
              </a:rPr>
              <a:t>Going to lectures and seminars</a:t>
            </a:r>
            <a:endParaRPr lang="zh-CN" altLang="en-US" sz="2800" dirty="0"/>
          </a:p>
        </p:txBody>
      </p:sp>
      <p:sp>
        <p:nvSpPr>
          <p:cNvPr id="12" name="TextBox 11"/>
          <p:cNvSpPr txBox="1"/>
          <p:nvPr/>
        </p:nvSpPr>
        <p:spPr>
          <a:xfrm>
            <a:off x="4764477" y="3257909"/>
            <a:ext cx="4241322" cy="523220"/>
          </a:xfrm>
          <a:prstGeom prst="rect">
            <a:avLst/>
          </a:prstGeom>
          <a:noFill/>
        </p:spPr>
        <p:txBody>
          <a:bodyPr wrap="square" rtlCol="0">
            <a:spAutoFit/>
          </a:bodyPr>
          <a:lstStyle/>
          <a:p>
            <a:pPr algn="r"/>
            <a:r>
              <a:rPr lang="en-US" sz="2800" spc="-30" dirty="0" smtClean="0">
                <a:solidFill>
                  <a:srgbClr val="FF0000"/>
                </a:solidFill>
              </a:rPr>
              <a:t>Studying in an effective way</a:t>
            </a:r>
            <a:endParaRPr lang="zh-CN" altLang="en-US" sz="2800" dirty="0"/>
          </a:p>
        </p:txBody>
      </p:sp>
      <p:sp>
        <p:nvSpPr>
          <p:cNvPr id="13" name="TextBox 12"/>
          <p:cNvSpPr txBox="1"/>
          <p:nvPr/>
        </p:nvSpPr>
        <p:spPr>
          <a:xfrm>
            <a:off x="5945474" y="5017587"/>
            <a:ext cx="3060325" cy="523220"/>
          </a:xfrm>
          <a:prstGeom prst="rect">
            <a:avLst/>
          </a:prstGeom>
          <a:noFill/>
        </p:spPr>
        <p:txBody>
          <a:bodyPr wrap="none" rtlCol="0">
            <a:spAutoFit/>
          </a:bodyPr>
          <a:lstStyle/>
          <a:p>
            <a:pPr algn="r"/>
            <a:r>
              <a:rPr lang="en-US" sz="2800" dirty="0" smtClean="0">
                <a:solidFill>
                  <a:srgbClr val="FF0000"/>
                </a:solidFill>
              </a:rPr>
              <a:t> </a:t>
            </a:r>
            <a:r>
              <a:rPr lang="en-US" altLang="zh-CN" sz="2800" dirty="0" smtClean="0">
                <a:solidFill>
                  <a:srgbClr val="FF0000"/>
                </a:solidFill>
              </a:rPr>
              <a:t>Doing assignments</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3"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846138"/>
            <a:ext cx="8834438" cy="6065837"/>
          </a:xfrm>
        </p:spPr>
        <p:txBody>
          <a:bodyPr/>
          <a:lstStyle/>
          <a:p>
            <a:pPr eaLnBrk="1" hangingPunct="1">
              <a:lnSpc>
                <a:spcPct val="100000"/>
              </a:lnSpc>
              <a:buNone/>
              <a:defRPr/>
            </a:pPr>
            <a:r>
              <a:rPr lang="en-US" b="1" dirty="0" smtClean="0"/>
              <a:t>3 Check (✔) the true statements.</a:t>
            </a:r>
          </a:p>
          <a:p>
            <a:pPr algn="just" eaLnBrk="1" hangingPunct="1">
              <a:lnSpc>
                <a:spcPct val="100000"/>
              </a:lnSpc>
              <a:buNone/>
              <a:defRPr/>
            </a:pPr>
            <a:r>
              <a:rPr lang="en-US" altLang="zh-CN" b="1" dirty="0" smtClean="0"/>
              <a:t>⃝</a:t>
            </a:r>
          </a:p>
          <a:p>
            <a:pPr algn="just" eaLnBrk="1" hangingPunct="1">
              <a:lnSpc>
                <a:spcPct val="100000"/>
              </a:lnSpc>
              <a:buNone/>
              <a:defRPr/>
            </a:pPr>
            <a:endParaRPr lang="en-US" altLang="zh-CN" b="1" dirty="0"/>
          </a:p>
          <a:p>
            <a:pPr algn="just" eaLnBrk="1" hangingPunct="1">
              <a:lnSpc>
                <a:spcPct val="100000"/>
              </a:lnSpc>
              <a:buNone/>
              <a:defRPr/>
            </a:pPr>
            <a:r>
              <a:rPr lang="en-US" altLang="zh-CN" b="1" dirty="0" smtClean="0"/>
              <a:t>⃝</a:t>
            </a:r>
          </a:p>
          <a:p>
            <a:pPr algn="just" eaLnBrk="1" hangingPunct="1">
              <a:lnSpc>
                <a:spcPct val="100000"/>
              </a:lnSpc>
              <a:buNone/>
              <a:defRPr/>
            </a:pPr>
            <a:endParaRPr lang="en-US" altLang="zh-CN" b="1" dirty="0"/>
          </a:p>
          <a:p>
            <a:pPr algn="just" eaLnBrk="1" hangingPunct="1">
              <a:lnSpc>
                <a:spcPct val="100000"/>
              </a:lnSpc>
              <a:buNone/>
              <a:defRPr/>
            </a:pPr>
            <a:r>
              <a:rPr lang="en-US" altLang="zh-CN" b="1" dirty="0" smtClean="0"/>
              <a:t>⃝</a:t>
            </a:r>
            <a:endParaRPr lang="en-US" dirty="0" smtClean="0"/>
          </a:p>
          <a:p>
            <a:pPr algn="just" eaLnBrk="1" hangingPunct="1">
              <a:lnSpc>
                <a:spcPct val="100000"/>
              </a:lnSpc>
              <a:buNone/>
              <a:defRPr/>
            </a:pPr>
            <a:endParaRPr lang="en-US" altLang="zh-CN" b="1" dirty="0" smtClean="0"/>
          </a:p>
          <a:p>
            <a:pPr algn="just" eaLnBrk="1" hangingPunct="1">
              <a:lnSpc>
                <a:spcPct val="100000"/>
              </a:lnSpc>
              <a:buNone/>
              <a:defRPr/>
            </a:pPr>
            <a:r>
              <a:rPr lang="en-US" altLang="zh-CN" b="1" dirty="0" smtClean="0"/>
              <a:t>⃝</a:t>
            </a:r>
          </a:p>
          <a:p>
            <a:pPr eaLnBrk="1" hangingPunct="1">
              <a:lnSpc>
                <a:spcPct val="100000"/>
              </a:lnSpc>
              <a:buNone/>
              <a:defRPr/>
            </a:pPr>
            <a:endParaRPr lang="en-US" altLang="zh-CN" b="1" dirty="0" smtClean="0"/>
          </a:p>
          <a:p>
            <a:pPr eaLnBrk="1" hangingPunct="1">
              <a:lnSpc>
                <a:spcPct val="100000"/>
              </a:lnSpc>
              <a:buNone/>
              <a:defRPr/>
            </a:pPr>
            <a:r>
              <a:rPr lang="en-US" altLang="zh-CN" b="1" dirty="0" smtClean="0"/>
              <a:t>⃝</a:t>
            </a:r>
            <a:endParaRPr lang="zh-CN" altLang="en-US" dirty="0"/>
          </a:p>
        </p:txBody>
      </p:sp>
      <p:pic>
        <p:nvPicPr>
          <p:cNvPr id="16388"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5"/>
          <a:srcRect/>
          <a:stretch>
            <a:fillRect/>
          </a:stretch>
        </p:blipFill>
        <p:spPr bwMode="auto">
          <a:xfrm>
            <a:off x="7991475" y="6262688"/>
            <a:ext cx="912813" cy="228600"/>
          </a:xfrm>
          <a:prstGeom prst="rect">
            <a:avLst/>
          </a:prstGeom>
          <a:noFill/>
          <a:ln w="9525">
            <a:noFill/>
            <a:miter lim="800000"/>
            <a:headEnd/>
            <a:tailEnd/>
          </a:ln>
        </p:spPr>
      </p:pic>
      <p:sp>
        <p:nvSpPr>
          <p:cNvPr id="7" name="TextBox 6"/>
          <p:cNvSpPr txBox="1"/>
          <p:nvPr/>
        </p:nvSpPr>
        <p:spPr>
          <a:xfrm>
            <a:off x="237067" y="1444484"/>
            <a:ext cx="492443" cy="461665"/>
          </a:xfrm>
          <a:prstGeom prst="rect">
            <a:avLst/>
          </a:prstGeom>
          <a:noFill/>
        </p:spPr>
        <p:txBody>
          <a:bodyPr wrap="none" rtlCol="0">
            <a:spAutoFit/>
          </a:bodyPr>
          <a:lstStyle/>
          <a:p>
            <a:r>
              <a:rPr lang="en-US" sz="2400" dirty="0" smtClean="0">
                <a:solidFill>
                  <a:srgbClr val="C00000"/>
                </a:solidFill>
              </a:rPr>
              <a:t>✔</a:t>
            </a:r>
            <a:endParaRPr lang="zh-CN" altLang="en-US" sz="2400" dirty="0"/>
          </a:p>
        </p:txBody>
      </p:sp>
      <p:sp>
        <p:nvSpPr>
          <p:cNvPr id="8" name="TextBox 7"/>
          <p:cNvSpPr txBox="1"/>
          <p:nvPr/>
        </p:nvSpPr>
        <p:spPr>
          <a:xfrm>
            <a:off x="234608" y="3682082"/>
            <a:ext cx="492443" cy="461665"/>
          </a:xfrm>
          <a:prstGeom prst="rect">
            <a:avLst/>
          </a:prstGeom>
          <a:noFill/>
        </p:spPr>
        <p:txBody>
          <a:bodyPr wrap="none" rtlCol="0">
            <a:spAutoFit/>
          </a:bodyPr>
          <a:lstStyle/>
          <a:p>
            <a:r>
              <a:rPr lang="en-US" sz="2400" dirty="0" smtClean="0">
                <a:solidFill>
                  <a:srgbClr val="C00000"/>
                </a:solidFill>
              </a:rPr>
              <a:t>✔</a:t>
            </a:r>
            <a:endParaRPr lang="zh-CN" altLang="en-US" sz="2400" dirty="0"/>
          </a:p>
        </p:txBody>
      </p:sp>
      <p:pic>
        <p:nvPicPr>
          <p:cNvPr id="9"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
        <p:nvSpPr>
          <p:cNvPr id="2" name="TextBox 1"/>
          <p:cNvSpPr txBox="1"/>
          <p:nvPr/>
        </p:nvSpPr>
        <p:spPr>
          <a:xfrm>
            <a:off x="729510" y="1415909"/>
            <a:ext cx="8174778" cy="954107"/>
          </a:xfrm>
          <a:prstGeom prst="rect">
            <a:avLst/>
          </a:prstGeom>
          <a:noFill/>
        </p:spPr>
        <p:txBody>
          <a:bodyPr wrap="square" rtlCol="0">
            <a:spAutoFit/>
          </a:bodyPr>
          <a:lstStyle/>
          <a:p>
            <a:pPr algn="just"/>
            <a:r>
              <a:rPr lang="en-US" altLang="zh-CN" sz="2800" dirty="0"/>
              <a:t>1 Your professors like their work and want you to enjoy it too</a:t>
            </a:r>
            <a:r>
              <a:rPr lang="en-US" altLang="zh-CN" sz="2800" dirty="0" smtClean="0"/>
              <a:t>.</a:t>
            </a:r>
            <a:endParaRPr lang="zh-CN" altLang="en-US" sz="2800" dirty="0"/>
          </a:p>
        </p:txBody>
      </p:sp>
      <p:sp>
        <p:nvSpPr>
          <p:cNvPr id="3" name="TextBox 2"/>
          <p:cNvSpPr txBox="1"/>
          <p:nvPr/>
        </p:nvSpPr>
        <p:spPr>
          <a:xfrm>
            <a:off x="729510" y="2524008"/>
            <a:ext cx="8174778" cy="954107"/>
          </a:xfrm>
          <a:prstGeom prst="rect">
            <a:avLst/>
          </a:prstGeom>
          <a:noFill/>
        </p:spPr>
        <p:txBody>
          <a:bodyPr wrap="square" rtlCol="0">
            <a:spAutoFit/>
          </a:bodyPr>
          <a:lstStyle/>
          <a:p>
            <a:pPr algn="just"/>
            <a:r>
              <a:rPr lang="en-US" altLang="zh-CN" sz="2800" dirty="0"/>
              <a:t>2 If lecturers give you handouts, you don’t need to write notes</a:t>
            </a:r>
            <a:r>
              <a:rPr lang="en-US" altLang="zh-CN" sz="2800" dirty="0" smtClean="0"/>
              <a:t>.</a:t>
            </a:r>
            <a:endParaRPr lang="en-US" altLang="zh-CN" sz="2800" dirty="0"/>
          </a:p>
        </p:txBody>
      </p:sp>
      <p:sp>
        <p:nvSpPr>
          <p:cNvPr id="4" name="TextBox 3"/>
          <p:cNvSpPr txBox="1"/>
          <p:nvPr/>
        </p:nvSpPr>
        <p:spPr>
          <a:xfrm>
            <a:off x="736576" y="3605882"/>
            <a:ext cx="8167712" cy="954107"/>
          </a:xfrm>
          <a:prstGeom prst="rect">
            <a:avLst/>
          </a:prstGeom>
          <a:noFill/>
        </p:spPr>
        <p:txBody>
          <a:bodyPr wrap="square" rtlCol="0">
            <a:spAutoFit/>
          </a:bodyPr>
          <a:lstStyle/>
          <a:p>
            <a:pPr algn="just"/>
            <a:r>
              <a:rPr lang="en-US" altLang="zh-CN" sz="2800" dirty="0"/>
              <a:t>3 You shouldn’t try to write down everything the lecturer says.</a:t>
            </a:r>
            <a:endParaRPr lang="zh-CN" altLang="en-US" sz="2800" dirty="0"/>
          </a:p>
        </p:txBody>
      </p:sp>
      <p:sp>
        <p:nvSpPr>
          <p:cNvPr id="5" name="TextBox 4"/>
          <p:cNvSpPr txBox="1"/>
          <p:nvPr/>
        </p:nvSpPr>
        <p:spPr>
          <a:xfrm>
            <a:off x="765969" y="4733925"/>
            <a:ext cx="8138319" cy="954107"/>
          </a:xfrm>
          <a:prstGeom prst="rect">
            <a:avLst/>
          </a:prstGeom>
          <a:noFill/>
        </p:spPr>
        <p:txBody>
          <a:bodyPr wrap="square" rtlCol="0">
            <a:spAutoFit/>
          </a:bodyPr>
          <a:lstStyle/>
          <a:p>
            <a:pPr algn="just"/>
            <a:r>
              <a:rPr lang="en-US" altLang="zh-CN" sz="2800" dirty="0"/>
              <a:t>4 Most people prefer problem-solving, group work and discussion</a:t>
            </a:r>
            <a:r>
              <a:rPr lang="en-US" altLang="zh-CN" sz="2800" dirty="0" smtClean="0"/>
              <a:t>.</a:t>
            </a:r>
            <a:endParaRPr lang="en-US" altLang="zh-CN" sz="2800" dirty="0"/>
          </a:p>
        </p:txBody>
      </p:sp>
      <p:sp>
        <p:nvSpPr>
          <p:cNvPr id="6" name="TextBox 5"/>
          <p:cNvSpPr txBox="1"/>
          <p:nvPr/>
        </p:nvSpPr>
        <p:spPr>
          <a:xfrm>
            <a:off x="765969" y="5854482"/>
            <a:ext cx="6997724" cy="523220"/>
          </a:xfrm>
          <a:prstGeom prst="rect">
            <a:avLst/>
          </a:prstGeom>
          <a:noFill/>
        </p:spPr>
        <p:txBody>
          <a:bodyPr wrap="square" rtlCol="0">
            <a:spAutoFit/>
          </a:bodyPr>
          <a:lstStyle/>
          <a:p>
            <a:pPr algn="just"/>
            <a:r>
              <a:rPr lang="en-US" altLang="zh-CN" sz="2800" dirty="0"/>
              <a:t>5 Practical activities are unhelpful</a:t>
            </a:r>
            <a:r>
              <a:rPr lang="en-US" altLang="zh-CN" sz="2800" dirty="0" smtClean="0"/>
              <a:t>.</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390"/>
                                        </p:tgtEl>
                                        <p:attrNameLst>
                                          <p:attrName>style.visibility</p:attrName>
                                        </p:attrNameLst>
                                      </p:cBhvr>
                                      <p:to>
                                        <p:strVal val="visible"/>
                                      </p:to>
                                    </p:set>
                                    <p:animEffect transition="in" filter="dissolve">
                                      <p:cBhvr>
                                        <p:cTn id="17" dur="5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941389"/>
            <a:ext cx="8834438" cy="5173662"/>
          </a:xfrm>
        </p:spPr>
        <p:txBody>
          <a:bodyPr/>
          <a:lstStyle/>
          <a:p>
            <a:pPr algn="just" eaLnBrk="1" hangingPunct="1">
              <a:lnSpc>
                <a:spcPct val="100000"/>
              </a:lnSpc>
              <a:buNone/>
              <a:defRPr/>
            </a:pPr>
            <a:r>
              <a:rPr lang="en-US" altLang="zh-CN" b="1" dirty="0" smtClean="0"/>
              <a:t>⃝</a:t>
            </a:r>
          </a:p>
          <a:p>
            <a:pPr algn="just" eaLnBrk="1" hangingPunct="1">
              <a:lnSpc>
                <a:spcPct val="100000"/>
              </a:lnSpc>
              <a:buNone/>
              <a:defRPr/>
            </a:pPr>
            <a:r>
              <a:rPr lang="en-US" altLang="zh-CN" b="1" dirty="0" smtClean="0"/>
              <a:t>⃝</a:t>
            </a:r>
          </a:p>
          <a:p>
            <a:pPr algn="just" eaLnBrk="1" hangingPunct="1">
              <a:lnSpc>
                <a:spcPct val="100000"/>
              </a:lnSpc>
              <a:buNone/>
              <a:defRPr/>
            </a:pPr>
            <a:endParaRPr lang="en-US" altLang="zh-CN" b="1" dirty="0"/>
          </a:p>
          <a:p>
            <a:pPr algn="just" eaLnBrk="1" hangingPunct="1">
              <a:lnSpc>
                <a:spcPct val="100000"/>
              </a:lnSpc>
              <a:buNone/>
              <a:defRPr/>
            </a:pPr>
            <a:r>
              <a:rPr lang="en-US" altLang="zh-CN" b="1" dirty="0" smtClean="0"/>
              <a:t>⃝</a:t>
            </a:r>
          </a:p>
          <a:p>
            <a:pPr algn="just" eaLnBrk="1" hangingPunct="1">
              <a:lnSpc>
                <a:spcPct val="100000"/>
              </a:lnSpc>
              <a:buNone/>
              <a:defRPr/>
            </a:pPr>
            <a:endParaRPr lang="en-US" b="1" dirty="0"/>
          </a:p>
          <a:p>
            <a:pPr algn="just" eaLnBrk="1" hangingPunct="1">
              <a:lnSpc>
                <a:spcPct val="100000"/>
              </a:lnSpc>
              <a:buNone/>
              <a:defRPr/>
            </a:pPr>
            <a:r>
              <a:rPr lang="en-US" altLang="zh-CN" b="1" dirty="0" smtClean="0"/>
              <a:t>⃝</a:t>
            </a:r>
          </a:p>
          <a:p>
            <a:pPr algn="just" eaLnBrk="1" hangingPunct="1">
              <a:lnSpc>
                <a:spcPct val="100000"/>
              </a:lnSpc>
              <a:buNone/>
              <a:defRPr/>
            </a:pPr>
            <a:endParaRPr lang="en-US" altLang="zh-CN" b="1" dirty="0" smtClean="0"/>
          </a:p>
          <a:p>
            <a:pPr eaLnBrk="1" hangingPunct="1">
              <a:lnSpc>
                <a:spcPct val="100000"/>
              </a:lnSpc>
              <a:buNone/>
              <a:defRPr/>
            </a:pPr>
            <a:r>
              <a:rPr lang="en-US" altLang="zh-CN" b="1" dirty="0" smtClean="0"/>
              <a:t>⃝ </a:t>
            </a:r>
            <a:endParaRPr lang="zh-CN" altLang="en-US" dirty="0"/>
          </a:p>
        </p:txBody>
      </p:sp>
      <p:pic>
        <p:nvPicPr>
          <p:cNvPr id="16387" name="图片 5" descr="Back">
            <a:hlinkClick r:id="" action="ppaction://hlinkshowjump?jump=previousslide"/>
          </p:cNvPr>
          <p:cNvPicPr>
            <a:picLocks noChangeAspect="1" noChangeArrowheads="1"/>
          </p:cNvPicPr>
          <p:nvPr/>
        </p:nvPicPr>
        <p:blipFill>
          <a:blip r:embed="rId3"/>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sp>
        <p:nvSpPr>
          <p:cNvPr id="7" name="TextBox 6"/>
          <p:cNvSpPr txBox="1"/>
          <p:nvPr/>
        </p:nvSpPr>
        <p:spPr>
          <a:xfrm>
            <a:off x="245843" y="2638855"/>
            <a:ext cx="492443" cy="461665"/>
          </a:xfrm>
          <a:prstGeom prst="rect">
            <a:avLst/>
          </a:prstGeom>
          <a:noFill/>
        </p:spPr>
        <p:txBody>
          <a:bodyPr wrap="none" rtlCol="0">
            <a:spAutoFit/>
          </a:bodyPr>
          <a:lstStyle/>
          <a:p>
            <a:r>
              <a:rPr lang="en-US" sz="2400" dirty="0" smtClean="0">
                <a:solidFill>
                  <a:srgbClr val="C00000"/>
                </a:solidFill>
              </a:rPr>
              <a:t>✔</a:t>
            </a:r>
            <a:endParaRPr lang="zh-CN" altLang="en-US" sz="2400" dirty="0"/>
          </a:p>
        </p:txBody>
      </p:sp>
      <p:sp>
        <p:nvSpPr>
          <p:cNvPr id="8" name="TextBox 7"/>
          <p:cNvSpPr txBox="1"/>
          <p:nvPr/>
        </p:nvSpPr>
        <p:spPr>
          <a:xfrm>
            <a:off x="245629" y="3766336"/>
            <a:ext cx="492443" cy="461665"/>
          </a:xfrm>
          <a:prstGeom prst="rect">
            <a:avLst/>
          </a:prstGeom>
          <a:noFill/>
        </p:spPr>
        <p:txBody>
          <a:bodyPr wrap="none" rtlCol="0">
            <a:spAutoFit/>
          </a:bodyPr>
          <a:lstStyle/>
          <a:p>
            <a:r>
              <a:rPr lang="en-US" sz="2400" dirty="0" smtClean="0">
                <a:solidFill>
                  <a:srgbClr val="C00000"/>
                </a:solidFill>
              </a:rPr>
              <a:t>✔</a:t>
            </a:r>
            <a:endParaRPr lang="zh-CN" altLang="en-US" sz="2400" dirty="0"/>
          </a:p>
        </p:txBody>
      </p:sp>
      <p:sp>
        <p:nvSpPr>
          <p:cNvPr id="9" name="TextBox 8"/>
          <p:cNvSpPr txBox="1"/>
          <p:nvPr/>
        </p:nvSpPr>
        <p:spPr>
          <a:xfrm>
            <a:off x="233642" y="4865993"/>
            <a:ext cx="492443" cy="461665"/>
          </a:xfrm>
          <a:prstGeom prst="rect">
            <a:avLst/>
          </a:prstGeom>
          <a:noFill/>
        </p:spPr>
        <p:txBody>
          <a:bodyPr wrap="none" rtlCol="0">
            <a:spAutoFit/>
          </a:bodyPr>
          <a:lstStyle/>
          <a:p>
            <a:r>
              <a:rPr lang="en-US" sz="2400" dirty="0" smtClean="0">
                <a:solidFill>
                  <a:srgbClr val="C00000"/>
                </a:solidFill>
              </a:rPr>
              <a:t>✔</a:t>
            </a:r>
            <a:endParaRPr lang="zh-CN" altLang="en-US" sz="2400" dirty="0"/>
          </a:p>
        </p:txBody>
      </p:sp>
      <p:pic>
        <p:nvPicPr>
          <p:cNvPr id="11" name="图片 2" descr="END"/>
          <p:cNvPicPr>
            <a:picLocks noChangeAspect="1" noChangeArrowheads="1"/>
          </p:cNvPicPr>
          <p:nvPr/>
        </p:nvPicPr>
        <p:blipFill>
          <a:blip r:embed="rId6"/>
          <a:srcRect/>
          <a:stretch>
            <a:fillRect/>
          </a:stretch>
        </p:blipFill>
        <p:spPr bwMode="auto">
          <a:xfrm>
            <a:off x="8379645" y="6341909"/>
            <a:ext cx="474663" cy="225425"/>
          </a:xfrm>
          <a:prstGeom prst="rect">
            <a:avLst/>
          </a:prstGeom>
          <a:noFill/>
          <a:ln w="9525">
            <a:noFill/>
            <a:miter lim="800000"/>
            <a:headEnd/>
            <a:tailEnd/>
          </a:ln>
        </p:spPr>
      </p:pic>
      <p:sp>
        <p:nvSpPr>
          <p:cNvPr id="2" name="TextBox 1"/>
          <p:cNvSpPr txBox="1"/>
          <p:nvPr/>
        </p:nvSpPr>
        <p:spPr>
          <a:xfrm>
            <a:off x="676274" y="971550"/>
            <a:ext cx="6896101" cy="523220"/>
          </a:xfrm>
          <a:prstGeom prst="rect">
            <a:avLst/>
          </a:prstGeom>
          <a:noFill/>
        </p:spPr>
        <p:txBody>
          <a:bodyPr wrap="square" rtlCol="0">
            <a:spAutoFit/>
          </a:bodyPr>
          <a:lstStyle/>
          <a:p>
            <a:pPr algn="just"/>
            <a:r>
              <a:rPr lang="en-US" altLang="zh-CN" sz="2800" dirty="0"/>
              <a:t>6 Never use general reference material</a:t>
            </a:r>
            <a:r>
              <a:rPr lang="en-US" altLang="zh-CN" sz="2800" dirty="0" smtClean="0"/>
              <a:t>.</a:t>
            </a:r>
            <a:endParaRPr lang="en-US" altLang="zh-CN" sz="2800" dirty="0"/>
          </a:p>
        </p:txBody>
      </p:sp>
      <p:sp>
        <p:nvSpPr>
          <p:cNvPr id="3" name="TextBox 2"/>
          <p:cNvSpPr txBox="1"/>
          <p:nvPr/>
        </p:nvSpPr>
        <p:spPr>
          <a:xfrm>
            <a:off x="666749" y="1553570"/>
            <a:ext cx="8277225" cy="954107"/>
          </a:xfrm>
          <a:prstGeom prst="rect">
            <a:avLst/>
          </a:prstGeom>
          <a:noFill/>
        </p:spPr>
        <p:txBody>
          <a:bodyPr wrap="square" rtlCol="0">
            <a:spAutoFit/>
          </a:bodyPr>
          <a:lstStyle/>
          <a:p>
            <a:pPr algn="just"/>
            <a:r>
              <a:rPr lang="en-US" altLang="zh-CN" sz="2800" dirty="0"/>
              <a:t>7 When doing research, start by reading the specialized articles</a:t>
            </a:r>
            <a:r>
              <a:rPr lang="en-US" altLang="zh-CN" sz="2800" dirty="0" smtClean="0"/>
              <a:t>.</a:t>
            </a:r>
            <a:endParaRPr lang="en-US" altLang="zh-CN" sz="2800" dirty="0"/>
          </a:p>
        </p:txBody>
      </p:sp>
      <p:sp>
        <p:nvSpPr>
          <p:cNvPr id="4" name="TextBox 3"/>
          <p:cNvSpPr txBox="1"/>
          <p:nvPr/>
        </p:nvSpPr>
        <p:spPr>
          <a:xfrm>
            <a:off x="666749" y="2641087"/>
            <a:ext cx="8277225" cy="954107"/>
          </a:xfrm>
          <a:prstGeom prst="rect">
            <a:avLst/>
          </a:prstGeom>
          <a:noFill/>
        </p:spPr>
        <p:txBody>
          <a:bodyPr wrap="square" rtlCol="0">
            <a:spAutoFit/>
          </a:bodyPr>
          <a:lstStyle/>
          <a:p>
            <a:pPr algn="just"/>
            <a:r>
              <a:rPr lang="en-US" altLang="zh-CN" sz="2800" dirty="0"/>
              <a:t>8 You need to find two different points of view about the research topic and then make up your own mind</a:t>
            </a:r>
            <a:r>
              <a:rPr lang="en-US" altLang="zh-CN" sz="2800" dirty="0" smtClean="0"/>
              <a:t>.</a:t>
            </a:r>
            <a:endParaRPr lang="en-US" altLang="zh-CN" sz="2800" dirty="0"/>
          </a:p>
        </p:txBody>
      </p:sp>
      <p:sp>
        <p:nvSpPr>
          <p:cNvPr id="5" name="TextBox 4"/>
          <p:cNvSpPr txBox="1"/>
          <p:nvPr/>
        </p:nvSpPr>
        <p:spPr>
          <a:xfrm>
            <a:off x="685682" y="3731684"/>
            <a:ext cx="8258291" cy="954107"/>
          </a:xfrm>
          <a:prstGeom prst="rect">
            <a:avLst/>
          </a:prstGeom>
          <a:noFill/>
        </p:spPr>
        <p:txBody>
          <a:bodyPr wrap="square" rtlCol="0">
            <a:spAutoFit/>
          </a:bodyPr>
          <a:lstStyle/>
          <a:p>
            <a:pPr algn="just"/>
            <a:r>
              <a:rPr lang="en-US" altLang="zh-CN" sz="2800" dirty="0"/>
              <a:t>9 You should think about the conclusion of your essay before starting to write</a:t>
            </a:r>
            <a:r>
              <a:rPr lang="en-US" altLang="zh-CN" sz="2800" dirty="0" smtClean="0"/>
              <a:t>.</a:t>
            </a:r>
            <a:endParaRPr lang="en-US" altLang="zh-CN" sz="2800" dirty="0"/>
          </a:p>
        </p:txBody>
      </p:sp>
      <p:sp>
        <p:nvSpPr>
          <p:cNvPr id="6" name="TextBox 5"/>
          <p:cNvSpPr txBox="1"/>
          <p:nvPr/>
        </p:nvSpPr>
        <p:spPr>
          <a:xfrm>
            <a:off x="671609" y="4832358"/>
            <a:ext cx="8272364" cy="954107"/>
          </a:xfrm>
          <a:prstGeom prst="rect">
            <a:avLst/>
          </a:prstGeom>
          <a:noFill/>
        </p:spPr>
        <p:txBody>
          <a:bodyPr wrap="square" rtlCol="0">
            <a:spAutoFit/>
          </a:bodyPr>
          <a:lstStyle/>
          <a:p>
            <a:pPr algn="just"/>
            <a:r>
              <a:rPr lang="en-US" altLang="zh-CN" sz="2800" dirty="0" smtClean="0"/>
              <a:t>10 Studying </a:t>
            </a:r>
            <a:r>
              <a:rPr lang="en-US" altLang="zh-CN" sz="2800" dirty="0"/>
              <a:t>effectively means you’ll have more time to enjoy yourself at university</a:t>
            </a:r>
            <a:r>
              <a:rPr lang="en-US" altLang="zh-CN" sz="2800" dirty="0" smtClean="0"/>
              <a:t>.</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eaLnBrk="1" hangingPunct="1">
              <a:lnSpc>
                <a:spcPct val="100000"/>
              </a:lnSpc>
              <a:buNone/>
              <a:defRPr/>
            </a:pPr>
            <a:r>
              <a:rPr lang="en-US" b="1" dirty="0" smtClean="0">
                <a:solidFill>
                  <a:schemeClr val="accent2">
                    <a:lumMod val="75000"/>
                  </a:schemeClr>
                </a:solidFill>
              </a:rPr>
              <a:t>Dealing with unfamiliar words</a:t>
            </a:r>
          </a:p>
          <a:p>
            <a:pPr eaLnBrk="1" hangingPunct="1">
              <a:lnSpc>
                <a:spcPct val="100000"/>
              </a:lnSpc>
              <a:buNone/>
              <a:defRPr/>
            </a:pPr>
            <a:endParaRPr lang="en-US" b="1" dirty="0" smtClean="0"/>
          </a:p>
          <a:p>
            <a:pPr algn="just" eaLnBrk="1" hangingPunct="1">
              <a:lnSpc>
                <a:spcPct val="100000"/>
              </a:lnSpc>
              <a:buNone/>
              <a:defRPr/>
            </a:pPr>
            <a:r>
              <a:rPr lang="en-US" b="1" dirty="0" smtClean="0"/>
              <a:t>4 </a:t>
            </a:r>
            <a:r>
              <a:rPr lang="en-US" b="1" dirty="0" smtClean="0">
                <a:hlinkClick r:id="rId3" action="ppaction://hlinksldjump"/>
              </a:rPr>
              <a:t>Replace the underlined words with the correct form of the words below.</a:t>
            </a:r>
            <a:endParaRPr lang="en-US" b="1" dirty="0" smtClean="0"/>
          </a:p>
          <a:p>
            <a:pPr algn="just" eaLnBrk="1" hangingPunct="1">
              <a:lnSpc>
                <a:spcPct val="100000"/>
              </a:lnSpc>
              <a:buNone/>
              <a:defRPr/>
            </a:pPr>
            <a:r>
              <a:rPr lang="en-US" b="1" dirty="0" smtClean="0"/>
              <a:t>5 </a:t>
            </a:r>
            <a:r>
              <a:rPr lang="en-US" b="1" dirty="0" smtClean="0">
                <a:hlinkClick r:id="rId4" action="ppaction://hlinksldjump"/>
              </a:rPr>
              <a:t>Complete the sentences with the correct form of the expressions below.</a:t>
            </a:r>
            <a:endParaRPr lang="en-US" dirty="0" smtClean="0"/>
          </a:p>
          <a:p>
            <a:pPr lvl="0" eaLnBrk="1" hangingPunct="1">
              <a:lnSpc>
                <a:spcPct val="100000"/>
              </a:lnSpc>
              <a:buNone/>
              <a:defRPr/>
            </a:pPr>
            <a:r>
              <a:rPr lang="en-US" b="1" dirty="0" smtClean="0"/>
              <a:t>6 </a:t>
            </a:r>
            <a:r>
              <a:rPr lang="en-US" b="1" dirty="0" smtClean="0">
                <a:hlinkClick r:id="rId5" action="ppaction://hlinksldjump"/>
              </a:rPr>
              <a:t>Answer the questions about the words and expressions.</a:t>
            </a:r>
            <a:endParaRPr lang="en-US" b="1" dirty="0" smtClean="0"/>
          </a:p>
        </p:txBody>
      </p:sp>
      <p:pic>
        <p:nvPicPr>
          <p:cNvPr id="16387"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8" action="ppaction://hlinksldjump"/>
          </p:cNvPr>
          <p:cNvPicPr>
            <a:picLocks noChangeAspect="1" noChangeArrowheads="1"/>
          </p:cNvPicPr>
          <p:nvPr/>
        </p:nvPicPr>
        <p:blipFill>
          <a:blip r:embed="rId9"/>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614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6148"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8" name="内容占位符 2"/>
          <p:cNvSpPr>
            <a:spLocks noGrp="1"/>
          </p:cNvSpPr>
          <p:nvPr>
            <p:ph idx="1"/>
          </p:nvPr>
        </p:nvSpPr>
        <p:spPr>
          <a:xfrm>
            <a:off x="171450" y="854015"/>
            <a:ext cx="8834438" cy="5870635"/>
          </a:xfrm>
        </p:spPr>
        <p:txBody>
          <a:bodyPr/>
          <a:lstStyle/>
          <a:p>
            <a:pPr marL="0" indent="1588" eaLnBrk="1" hangingPunct="1">
              <a:lnSpc>
                <a:spcPct val="118000"/>
              </a:lnSpc>
              <a:buNone/>
              <a:defRPr/>
            </a:pPr>
            <a:r>
              <a:rPr lang="en-US" sz="2500" b="1" dirty="0" smtClean="0"/>
              <a:t>  Going to lectures and seminars</a:t>
            </a:r>
            <a:r>
              <a:rPr lang="en-US" sz="2500" dirty="0" smtClean="0"/>
              <a:t/>
            </a:r>
            <a:br>
              <a:rPr lang="en-US" sz="2500" dirty="0" smtClean="0"/>
            </a:br>
            <a:r>
              <a:rPr lang="en-US" sz="1800" dirty="0" smtClean="0">
                <a:solidFill>
                  <a:srgbClr val="0070C0"/>
                </a:solidFill>
              </a:rPr>
              <a:t>4</a:t>
            </a:r>
            <a:r>
              <a:rPr lang="en-US" sz="2500" dirty="0" smtClean="0"/>
              <a:t> </a:t>
            </a:r>
            <a:r>
              <a:rPr lang="en-US" sz="2500" spc="-210" dirty="0" smtClean="0">
                <a:hlinkClick r:id="rId7" action="ppaction://hlinksldjump"/>
              </a:rPr>
              <a:t>Believe it or not</a:t>
            </a:r>
            <a:r>
              <a:rPr lang="en-US" sz="2500" spc="-210" dirty="0" smtClean="0"/>
              <a:t>, your professors really want you to be interested in and enjoy their</a:t>
            </a:r>
            <a:r>
              <a:rPr lang="en-US" sz="2500" dirty="0" smtClean="0"/>
              <a:t/>
            </a:r>
            <a:br>
              <a:rPr lang="en-US" sz="2500" dirty="0" smtClean="0"/>
            </a:br>
            <a:r>
              <a:rPr lang="en-US" sz="2500" spc="-170" dirty="0" smtClean="0"/>
              <a:t>lectures. A good </a:t>
            </a:r>
            <a:r>
              <a:rPr lang="en-US" sz="2500" spc="-170" dirty="0" smtClean="0">
                <a:hlinkClick r:id="rId8" action="ppaction://hlinksldjump"/>
              </a:rPr>
              <a:t>lecturer</a:t>
            </a:r>
            <a:r>
              <a:rPr lang="en-US" sz="2500" spc="-170" dirty="0" smtClean="0"/>
              <a:t> can share with you their </a:t>
            </a:r>
            <a:r>
              <a:rPr lang="en-US" sz="2500" spc="-170" dirty="0" smtClean="0">
                <a:hlinkClick r:id="rId9" action="ppaction://hlinksldjump"/>
              </a:rPr>
              <a:t>passion</a:t>
            </a:r>
            <a:r>
              <a:rPr lang="en-US" sz="2500" spc="-170" dirty="0" smtClean="0"/>
              <a:t> and inspire you to find</a:t>
            </a:r>
            <a:r>
              <a:rPr lang="en-US" sz="2500" spc="-210" dirty="0" smtClean="0"/>
              <a:t/>
            </a:r>
            <a:br>
              <a:rPr lang="en-US" sz="2500" spc="-210" dirty="0" smtClean="0"/>
            </a:br>
            <a:r>
              <a:rPr lang="en-US" sz="2500" spc="-180" dirty="0" smtClean="0"/>
              <a:t>out more. They’re good at organizing information and </a:t>
            </a:r>
            <a:r>
              <a:rPr lang="en-US" sz="2500" spc="-180" dirty="0" smtClean="0">
                <a:hlinkClick r:id="rId10" action="ppaction://hlinksldjump"/>
              </a:rPr>
              <a:t>putting their ideas into the</a:t>
            </a:r>
            <a:r>
              <a:rPr lang="en-US" sz="2500" spc="-210" dirty="0" smtClean="0">
                <a:hlinkClick r:id="rId10" action="ppaction://hlinksldjump"/>
              </a:rPr>
              <a:t/>
            </a:r>
            <a:br>
              <a:rPr lang="en-US" sz="2500" spc="-210" dirty="0" smtClean="0">
                <a:hlinkClick r:id="rId10" action="ppaction://hlinksldjump"/>
              </a:rPr>
            </a:br>
            <a:r>
              <a:rPr lang="en-US" sz="2500" spc="-190" dirty="0" smtClean="0">
                <a:hlinkClick r:id="rId10" action="ppaction://hlinksldjump"/>
              </a:rPr>
              <a:t>context of the whole course </a:t>
            </a:r>
            <a:r>
              <a:rPr lang="en-US" sz="2500" spc="-190" dirty="0" smtClean="0"/>
              <a:t>you’re taking. They also know which areas are difficult</a:t>
            </a:r>
            <a:r>
              <a:rPr lang="en-US" sz="2500" dirty="0" smtClean="0"/>
              <a:t/>
            </a:r>
            <a:br>
              <a:rPr lang="en-US" sz="2500" dirty="0" smtClean="0"/>
            </a:br>
            <a:r>
              <a:rPr lang="en-US" sz="2500" dirty="0" smtClean="0"/>
              <a:t>and likely to need further explanation.</a:t>
            </a:r>
          </a:p>
          <a:p>
            <a:pPr marL="0" indent="1588" eaLnBrk="1" hangingPunct="1">
              <a:lnSpc>
                <a:spcPct val="118000"/>
              </a:lnSpc>
              <a:buNone/>
              <a:defRPr/>
            </a:pPr>
            <a:r>
              <a:rPr lang="en-US" sz="1800" dirty="0" smtClean="0">
                <a:solidFill>
                  <a:srgbClr val="0070C0"/>
                </a:solidFill>
              </a:rPr>
              <a:t>5 </a:t>
            </a:r>
            <a:r>
              <a:rPr lang="en-US" sz="2500" spc="-220" dirty="0" smtClean="0"/>
              <a:t>But remember: It’s not good enough simply to read the </a:t>
            </a:r>
            <a:r>
              <a:rPr lang="en-US" sz="2500" spc="-220" dirty="0" smtClean="0">
                <a:hlinkClick r:id="rId11" action="ppaction://hlinksldjump"/>
              </a:rPr>
              <a:t>handouts</a:t>
            </a:r>
            <a:r>
              <a:rPr lang="en-US" sz="2500" spc="-220" dirty="0" smtClean="0"/>
              <a:t> and make notes.</a:t>
            </a:r>
            <a:r>
              <a:rPr lang="en-US" sz="2500" spc="-210" dirty="0" smtClean="0"/>
              <a:t/>
            </a:r>
            <a:br>
              <a:rPr lang="en-US" sz="2500" spc="-210" dirty="0" smtClean="0"/>
            </a:br>
            <a:r>
              <a:rPr lang="en-US" sz="2500" spc="-220" dirty="0" smtClean="0">
                <a:hlinkClick r:id="rId12" action="ppaction://hlinksldjump"/>
              </a:rPr>
              <a:t>You need to engage with the subject and be critical. </a:t>
            </a:r>
            <a:r>
              <a:rPr lang="en-US" sz="2500" spc="-220" dirty="0" smtClean="0"/>
              <a:t>Try not to write down everything.</a:t>
            </a:r>
            <a:r>
              <a:rPr lang="en-US" sz="2500" spc="-210" dirty="0" smtClean="0"/>
              <a:t/>
            </a:r>
            <a:br>
              <a:rPr lang="en-US" sz="2500" spc="-210" dirty="0" smtClean="0"/>
            </a:br>
            <a:r>
              <a:rPr lang="en-US" sz="2500" spc="-180" dirty="0" smtClean="0"/>
              <a:t>Focus on the key ideas, and add your own </a:t>
            </a:r>
            <a:r>
              <a:rPr lang="en-US" sz="2500" spc="-180" dirty="0" smtClean="0">
                <a:hlinkClick r:id="rId13" action="ppaction://hlinksldjump"/>
              </a:rPr>
              <a:t>quer</a:t>
            </a:r>
            <a:r>
              <a:rPr lang="en-US" sz="2500" spc="-180" dirty="0">
                <a:hlinkClick r:id="rId13" action="ppaction://hlinksldjump"/>
              </a:rPr>
              <a:t>ies</a:t>
            </a:r>
            <a:r>
              <a:rPr lang="en-US" sz="2500" spc="-180" dirty="0" smtClean="0"/>
              <a:t> alongside your notes. Always try to</a:t>
            </a:r>
            <a:r>
              <a:rPr lang="en-US" sz="2500" spc="-210" dirty="0" smtClean="0"/>
              <a:t> </a:t>
            </a:r>
            <a:r>
              <a:rPr lang="en-US" sz="2500" spc="-140" dirty="0" smtClean="0"/>
              <a:t>distinguish between what you hear, how it’s presented, and how you study. </a:t>
            </a:r>
            <a:r>
              <a:rPr lang="en-US" sz="2500" dirty="0" smtClean="0"/>
              <a:t/>
            </a:r>
            <a:br>
              <a:rPr lang="en-US" sz="2500" dirty="0" smtClean="0"/>
            </a:br>
            <a:endParaRPr lang="en-US" altLang="zh-CN" sz="2500" dirty="0" smtClean="0"/>
          </a:p>
          <a:p>
            <a:pPr marL="915987" lvl="2" indent="0" eaLnBrk="1" hangingPunct="1">
              <a:buFont typeface="Arial" panose="020B0604020202020204" pitchFamily="34" charset="0"/>
              <a:buNone/>
              <a:defRPr/>
            </a:pPr>
            <a:endParaRPr lang="en-US" altLang="zh-CN" dirty="0" smtClean="0"/>
          </a:p>
          <a:p>
            <a:pPr lvl="1" eaLnBrk="1" hangingPunct="1">
              <a:buFont typeface="Arial" panose="020B0604020202020204" pitchFamily="34" charset="0"/>
              <a:buChar char="•"/>
              <a:defRPr/>
            </a:pPr>
            <a:endParaRPr lang="en-US" altLang="zh-CN" dirty="0" smtClean="0"/>
          </a:p>
          <a:p>
            <a:pPr lvl="2" eaLnBrk="1" hangingPunct="1">
              <a:buFont typeface="Arial" panose="020B0604020202020204" pitchFamily="34" charset="0"/>
              <a:buChar char="•"/>
              <a:defRPr/>
            </a:pPr>
            <a:endParaRPr lang="zh-CN" altLang="en-US" dirty="0"/>
          </a:p>
        </p:txBody>
      </p:sp>
      <p:pic>
        <p:nvPicPr>
          <p:cNvPr id="6152" name="图片 8" descr="音频">
            <a:hlinkClick r:id="rId14" action="ppaction://hlinkfile"/>
          </p:cNvPr>
          <p:cNvPicPr>
            <a:picLocks noChangeAspect="1" noChangeArrowheads="1"/>
          </p:cNvPicPr>
          <p:nvPr/>
        </p:nvPicPr>
        <p:blipFill>
          <a:blip r:embed="rId15"/>
          <a:srcRect/>
          <a:stretch>
            <a:fillRect/>
          </a:stretch>
        </p:blipFill>
        <p:spPr bwMode="auto">
          <a:xfrm>
            <a:off x="8486956" y="684752"/>
            <a:ext cx="476250" cy="533400"/>
          </a:xfrm>
          <a:prstGeom prst="rect">
            <a:avLst/>
          </a:prstGeom>
          <a:noFill/>
          <a:ln w="9525">
            <a:noFill/>
            <a:miter lim="800000"/>
            <a:headEnd/>
            <a:tailEnd/>
          </a:ln>
        </p:spPr>
      </p:pic>
      <p:pic>
        <p:nvPicPr>
          <p:cNvPr id="6153" name="图片 10">
            <a:hlinkClick r:id="rId16" action="ppaction://hlinksldjump"/>
          </p:cNvPr>
          <p:cNvPicPr>
            <a:picLocks noChangeAspect="1"/>
          </p:cNvPicPr>
          <p:nvPr/>
        </p:nvPicPr>
        <p:blipFill>
          <a:blip r:embed="rId17"/>
          <a:srcRect/>
          <a:stretch>
            <a:fillRect/>
          </a:stretch>
        </p:blipFill>
        <p:spPr bwMode="auto">
          <a:xfrm>
            <a:off x="8072749" y="6092825"/>
            <a:ext cx="879475"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algn="just" eaLnBrk="1" hangingPunct="1">
              <a:buNone/>
              <a:defRPr/>
            </a:pPr>
            <a:r>
              <a:rPr lang="en-US" b="1" dirty="0" smtClean="0"/>
              <a:t>4 Replace the underlined words with the correct form of the words below.</a:t>
            </a:r>
          </a:p>
          <a:p>
            <a:pPr algn="ctr" eaLnBrk="1" hangingPunct="1">
              <a:buNone/>
              <a:defRPr/>
            </a:pPr>
            <a:r>
              <a:rPr lang="en-US" dirty="0" smtClean="0">
                <a:solidFill>
                  <a:srgbClr val="FF0000"/>
                </a:solidFill>
              </a:rPr>
              <a:t>basically 	context 	critical 	effective</a:t>
            </a:r>
          </a:p>
          <a:p>
            <a:pPr algn="ctr" eaLnBrk="1" hangingPunct="1">
              <a:buNone/>
              <a:defRPr/>
            </a:pPr>
            <a:r>
              <a:rPr lang="en-US" dirty="0" smtClean="0">
                <a:solidFill>
                  <a:srgbClr val="FF0000"/>
                </a:solidFill>
              </a:rPr>
              <a:t>essential 	revise 	specialized</a:t>
            </a:r>
          </a:p>
          <a:p>
            <a:pPr algn="just" eaLnBrk="1" hangingPunct="1">
              <a:buNone/>
              <a:defRPr/>
            </a:pPr>
            <a:r>
              <a:rPr lang="en-US" dirty="0" smtClean="0"/>
              <a:t>1  He presented some complex ideas in an </a:t>
            </a:r>
            <a:r>
              <a:rPr lang="en-US" u="sng" dirty="0" smtClean="0"/>
              <a:t>insightful</a:t>
            </a:r>
            <a:r>
              <a:rPr lang="en-US" dirty="0" smtClean="0"/>
              <a:t> way.</a:t>
            </a:r>
          </a:p>
          <a:p>
            <a:pPr algn="just" eaLnBrk="1" hangingPunct="1">
              <a:buNone/>
              <a:defRPr/>
            </a:pPr>
            <a:r>
              <a:rPr lang="en-US" b="1" dirty="0" smtClean="0">
                <a:solidFill>
                  <a:srgbClr val="FF0000"/>
                </a:solidFill>
              </a:rPr>
              <a:t>    </a:t>
            </a:r>
          </a:p>
          <a:p>
            <a:pPr algn="just" eaLnBrk="1" hangingPunct="1">
              <a:buNone/>
              <a:defRPr/>
            </a:pPr>
            <a:r>
              <a:rPr lang="en-US" dirty="0" smtClean="0"/>
              <a:t>2 It’s </a:t>
            </a:r>
            <a:r>
              <a:rPr lang="en-US" u="sng" dirty="0" smtClean="0"/>
              <a:t>extremely important</a:t>
            </a:r>
            <a:r>
              <a:rPr lang="en-US" dirty="0" smtClean="0"/>
              <a:t> to express your conclusion as simply as possible.</a:t>
            </a:r>
          </a:p>
          <a:p>
            <a:pPr algn="just" eaLnBrk="1" hangingPunct="1">
              <a:buNone/>
              <a:defRPr/>
            </a:pPr>
            <a:endParaRPr lang="en-US" dirty="0" smtClean="0"/>
          </a:p>
          <a:p>
            <a:pPr algn="just" eaLnBrk="1" hangingPunct="1">
              <a:buNone/>
              <a:defRPr/>
            </a:pPr>
            <a:r>
              <a:rPr lang="en-US" dirty="0" smtClean="0"/>
              <a:t>3 Have a look in the </a:t>
            </a:r>
            <a:r>
              <a:rPr lang="en-US" u="sng" dirty="0" smtClean="0"/>
              <a:t>professional</a:t>
            </a:r>
            <a:r>
              <a:rPr lang="en-US" dirty="0" smtClean="0"/>
              <a:t> papers once you’ve understood the basic ideas.</a:t>
            </a:r>
          </a:p>
          <a:p>
            <a:pPr algn="just" eaLnBrk="1" hangingPunct="1">
              <a:buNone/>
              <a:defRPr/>
            </a:pPr>
            <a:r>
              <a:rPr lang="en-US" dirty="0" smtClean="0"/>
              <a:t>    </a:t>
            </a:r>
            <a:endParaRPr lang="en-US" b="1" dirty="0" smtClean="0">
              <a:solidFill>
                <a:srgbClr val="FF0000"/>
              </a:solidFill>
            </a:endParaRPr>
          </a:p>
          <a:p>
            <a:pPr algn="just" eaLnBrk="1" hangingPunct="1">
              <a:lnSpc>
                <a:spcPct val="100000"/>
              </a:lnSpc>
              <a:buNone/>
              <a:defRPr/>
            </a:pPr>
            <a:r>
              <a:rPr lang="en-US" dirty="0" smtClean="0"/>
              <a:t/>
            </a:r>
            <a:br>
              <a:rPr lang="en-US" dirty="0" smtClean="0"/>
            </a:br>
            <a:endParaRPr lang="zh-CN" altLang="en-US" dirty="0"/>
          </a:p>
        </p:txBody>
      </p:sp>
      <p:pic>
        <p:nvPicPr>
          <p:cNvPr id="1638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sp>
        <p:nvSpPr>
          <p:cNvPr id="7" name="TextBox 6"/>
          <p:cNvSpPr txBox="1"/>
          <p:nvPr/>
        </p:nvSpPr>
        <p:spPr>
          <a:xfrm>
            <a:off x="5821809" y="2978457"/>
            <a:ext cx="1931541" cy="523220"/>
          </a:xfrm>
          <a:prstGeom prst="rect">
            <a:avLst/>
          </a:prstGeom>
          <a:noFill/>
        </p:spPr>
        <p:txBody>
          <a:bodyPr wrap="square" rtlCol="0">
            <a:spAutoFit/>
          </a:bodyPr>
          <a:lstStyle/>
          <a:p>
            <a:pPr algn="r"/>
            <a:r>
              <a:rPr lang="en-US" sz="2800" dirty="0" smtClean="0">
                <a:solidFill>
                  <a:srgbClr val="FF0000"/>
                </a:solidFill>
              </a:rPr>
              <a:t>effective</a:t>
            </a:r>
            <a:endParaRPr lang="zh-CN" altLang="en-US" sz="2800" dirty="0"/>
          </a:p>
        </p:txBody>
      </p:sp>
      <p:sp>
        <p:nvSpPr>
          <p:cNvPr id="8" name="TextBox 7"/>
          <p:cNvSpPr txBox="1"/>
          <p:nvPr/>
        </p:nvSpPr>
        <p:spPr>
          <a:xfrm>
            <a:off x="1519624" y="4374681"/>
            <a:ext cx="1931541" cy="523220"/>
          </a:xfrm>
          <a:prstGeom prst="rect">
            <a:avLst/>
          </a:prstGeom>
          <a:noFill/>
        </p:spPr>
        <p:txBody>
          <a:bodyPr wrap="square" rtlCol="0">
            <a:spAutoFit/>
          </a:bodyPr>
          <a:lstStyle/>
          <a:p>
            <a:pPr algn="r"/>
            <a:r>
              <a:rPr lang="en-US" sz="2800" dirty="0" smtClean="0"/>
              <a:t> </a:t>
            </a:r>
            <a:r>
              <a:rPr lang="en-US" sz="2800" dirty="0" smtClean="0">
                <a:solidFill>
                  <a:srgbClr val="FF0000"/>
                </a:solidFill>
              </a:rPr>
              <a:t>essential</a:t>
            </a:r>
            <a:endParaRPr lang="zh-CN" altLang="en-US" sz="2800" dirty="0"/>
          </a:p>
        </p:txBody>
      </p:sp>
      <p:sp>
        <p:nvSpPr>
          <p:cNvPr id="9" name="TextBox 8"/>
          <p:cNvSpPr txBox="1"/>
          <p:nvPr/>
        </p:nvSpPr>
        <p:spPr>
          <a:xfrm>
            <a:off x="4684588" y="5321569"/>
            <a:ext cx="1931541" cy="523220"/>
          </a:xfrm>
          <a:prstGeom prst="rect">
            <a:avLst/>
          </a:prstGeom>
          <a:noFill/>
        </p:spPr>
        <p:txBody>
          <a:bodyPr wrap="square" rtlCol="0">
            <a:spAutoFit/>
          </a:bodyPr>
          <a:lstStyle/>
          <a:p>
            <a:pPr algn="r"/>
            <a:r>
              <a:rPr lang="en-US" sz="2800" dirty="0" smtClean="0">
                <a:solidFill>
                  <a:srgbClr val="FF0000"/>
                </a:solidFill>
                <a:latin typeface="Calibri"/>
                <a:ea typeface="+mn-ea"/>
              </a:rPr>
              <a:t>specialized</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390"/>
                                        </p:tgtEl>
                                        <p:attrNameLst>
                                          <p:attrName>style.visibility</p:attrName>
                                        </p:attrNameLst>
                                      </p:cBhvr>
                                      <p:to>
                                        <p:strVal val="visible"/>
                                      </p:to>
                                    </p:set>
                                    <p:animEffect transition="in" filter="dissolve">
                                      <p:cBhvr>
                                        <p:cTn id="22" dur="5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algn="ctr" eaLnBrk="1" hangingPunct="1">
              <a:buNone/>
              <a:defRPr/>
            </a:pPr>
            <a:r>
              <a:rPr lang="en-US" dirty="0" smtClean="0">
                <a:solidFill>
                  <a:srgbClr val="FF0000"/>
                </a:solidFill>
              </a:rPr>
              <a:t>basically 	context 	critical 	effective</a:t>
            </a:r>
          </a:p>
          <a:p>
            <a:pPr algn="ctr" eaLnBrk="1" hangingPunct="1">
              <a:buNone/>
              <a:defRPr/>
            </a:pPr>
            <a:r>
              <a:rPr lang="en-US" dirty="0" smtClean="0">
                <a:solidFill>
                  <a:srgbClr val="FF0000"/>
                </a:solidFill>
              </a:rPr>
              <a:t>essential 	revise 	specialized</a:t>
            </a:r>
          </a:p>
          <a:p>
            <a:pPr algn="ctr" eaLnBrk="1" hangingPunct="1">
              <a:buNone/>
              <a:defRPr/>
            </a:pPr>
            <a:endParaRPr lang="en-US" dirty="0" smtClean="0"/>
          </a:p>
          <a:p>
            <a:pPr algn="just" eaLnBrk="1" hangingPunct="1">
              <a:buNone/>
              <a:defRPr/>
            </a:pPr>
            <a:r>
              <a:rPr lang="en-US" dirty="0" smtClean="0"/>
              <a:t>4 Try to find out about the </a:t>
            </a:r>
            <a:r>
              <a:rPr lang="en-US" u="sng" dirty="0" smtClean="0"/>
              <a:t>background</a:t>
            </a:r>
            <a:r>
              <a:rPr lang="en-US" dirty="0" smtClean="0"/>
              <a:t> to your professors’ views.</a:t>
            </a:r>
          </a:p>
          <a:p>
            <a:pPr algn="just" eaLnBrk="1" hangingPunct="1">
              <a:buNone/>
              <a:defRPr/>
            </a:pPr>
            <a:r>
              <a:rPr lang="en-US" dirty="0" smtClean="0"/>
              <a:t>5 He has been </a:t>
            </a:r>
            <a:r>
              <a:rPr lang="en-US" u="sng" dirty="0" smtClean="0"/>
              <a:t>disapproving</a:t>
            </a:r>
            <a:r>
              <a:rPr lang="en-US" dirty="0" smtClean="0"/>
              <a:t> of the accepted view of the subject.</a:t>
            </a:r>
          </a:p>
          <a:p>
            <a:pPr algn="just" eaLnBrk="1" hangingPunct="1">
              <a:buNone/>
              <a:defRPr/>
            </a:pPr>
            <a:r>
              <a:rPr lang="en-US" dirty="0" smtClean="0"/>
              <a:t>6 </a:t>
            </a:r>
            <a:r>
              <a:rPr lang="en-US" u="sng" dirty="0" smtClean="0"/>
              <a:t>The fact of the matter is</a:t>
            </a:r>
            <a:r>
              <a:rPr lang="en-US" dirty="0" smtClean="0"/>
              <a:t>, no one is going to tell you what to do any more.</a:t>
            </a:r>
          </a:p>
          <a:p>
            <a:pPr algn="just" eaLnBrk="1" hangingPunct="1">
              <a:buNone/>
              <a:defRPr/>
            </a:pPr>
            <a:r>
              <a:rPr lang="en-US" dirty="0" smtClean="0"/>
              <a:t>7 If you change your mind, you need to </a:t>
            </a:r>
            <a:r>
              <a:rPr lang="en-US" u="sng" dirty="0" smtClean="0"/>
              <a:t>rewrite</a:t>
            </a:r>
            <a:r>
              <a:rPr lang="en-US" dirty="0" smtClean="0"/>
              <a:t> the conclusion.</a:t>
            </a:r>
          </a:p>
          <a:p>
            <a:pPr algn="just" eaLnBrk="1" hangingPunct="1">
              <a:lnSpc>
                <a:spcPct val="100000"/>
              </a:lnSpc>
              <a:buNone/>
              <a:defRPr/>
            </a:pPr>
            <a:r>
              <a:rPr lang="en-US" dirty="0" smtClean="0"/>
              <a:t/>
            </a:r>
            <a:br>
              <a:rPr lang="en-US" dirty="0" smtClean="0"/>
            </a:br>
            <a:endParaRPr lang="zh-CN" altLang="en-US" dirty="0"/>
          </a:p>
        </p:txBody>
      </p:sp>
      <p:pic>
        <p:nvPicPr>
          <p:cNvPr id="16387" name="图片 5" descr="Back">
            <a:hlinkClick r:id="" action="ppaction://hlinkshowjump?jump=previousslide"/>
          </p:cNvPr>
          <p:cNvPicPr>
            <a:picLocks noChangeAspect="1" noChangeArrowheads="1"/>
          </p:cNvPicPr>
          <p:nvPr/>
        </p:nvPicPr>
        <p:blipFill>
          <a:blip r:embed="rId3"/>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sp>
        <p:nvSpPr>
          <p:cNvPr id="7" name="TextBox 6"/>
          <p:cNvSpPr txBox="1"/>
          <p:nvPr/>
        </p:nvSpPr>
        <p:spPr>
          <a:xfrm>
            <a:off x="3848960" y="2515518"/>
            <a:ext cx="1987888" cy="523220"/>
          </a:xfrm>
          <a:prstGeom prst="rect">
            <a:avLst/>
          </a:prstGeom>
          <a:noFill/>
        </p:spPr>
        <p:txBody>
          <a:bodyPr wrap="square" rtlCol="0">
            <a:spAutoFit/>
          </a:bodyPr>
          <a:lstStyle/>
          <a:p>
            <a:pPr algn="r"/>
            <a:r>
              <a:rPr lang="en-US" sz="2800" dirty="0" smtClean="0">
                <a:solidFill>
                  <a:srgbClr val="FF0000"/>
                </a:solidFill>
              </a:rPr>
              <a:t>context</a:t>
            </a:r>
            <a:endParaRPr lang="zh-CN" altLang="en-US" sz="2800" dirty="0"/>
          </a:p>
        </p:txBody>
      </p:sp>
      <p:sp>
        <p:nvSpPr>
          <p:cNvPr id="8" name="TextBox 7"/>
          <p:cNvSpPr txBox="1"/>
          <p:nvPr/>
        </p:nvSpPr>
        <p:spPr>
          <a:xfrm>
            <a:off x="2591660" y="3425958"/>
            <a:ext cx="1987888" cy="523220"/>
          </a:xfrm>
          <a:prstGeom prst="rect">
            <a:avLst/>
          </a:prstGeom>
          <a:noFill/>
        </p:spPr>
        <p:txBody>
          <a:bodyPr wrap="square" rtlCol="0">
            <a:spAutoFit/>
          </a:bodyPr>
          <a:lstStyle/>
          <a:p>
            <a:pPr algn="ctr"/>
            <a:r>
              <a:rPr lang="en-US" sz="2800" dirty="0" smtClean="0">
                <a:solidFill>
                  <a:srgbClr val="FF0000"/>
                </a:solidFill>
              </a:rPr>
              <a:t>critical</a:t>
            </a:r>
            <a:endParaRPr lang="zh-CN" altLang="en-US" sz="2800" dirty="0"/>
          </a:p>
        </p:txBody>
      </p:sp>
      <p:sp>
        <p:nvSpPr>
          <p:cNvPr id="9" name="TextBox 8"/>
          <p:cNvSpPr txBox="1"/>
          <p:nvPr/>
        </p:nvSpPr>
        <p:spPr>
          <a:xfrm>
            <a:off x="2944085" y="4320343"/>
            <a:ext cx="1987888" cy="523220"/>
          </a:xfrm>
          <a:prstGeom prst="rect">
            <a:avLst/>
          </a:prstGeom>
          <a:noFill/>
        </p:spPr>
        <p:txBody>
          <a:bodyPr wrap="square" rtlCol="0">
            <a:spAutoFit/>
          </a:bodyPr>
          <a:lstStyle/>
          <a:p>
            <a:pPr algn="ctr"/>
            <a:r>
              <a:rPr lang="en-US" altLang="zh-CN" sz="2800" dirty="0" smtClean="0">
                <a:solidFill>
                  <a:srgbClr val="FF0000"/>
                </a:solidFill>
              </a:rPr>
              <a:t>Basically</a:t>
            </a:r>
            <a:endParaRPr lang="zh-CN" altLang="en-US" sz="2800" dirty="0"/>
          </a:p>
        </p:txBody>
      </p:sp>
      <p:sp>
        <p:nvSpPr>
          <p:cNvPr id="11" name="TextBox 10"/>
          <p:cNvSpPr txBox="1"/>
          <p:nvPr/>
        </p:nvSpPr>
        <p:spPr>
          <a:xfrm>
            <a:off x="6691144" y="5267385"/>
            <a:ext cx="1987888" cy="523220"/>
          </a:xfrm>
          <a:prstGeom prst="rect">
            <a:avLst/>
          </a:prstGeom>
          <a:noFill/>
        </p:spPr>
        <p:txBody>
          <a:bodyPr wrap="square" rtlCol="0">
            <a:spAutoFit/>
          </a:bodyPr>
          <a:lstStyle/>
          <a:p>
            <a:pPr algn="ctr"/>
            <a:r>
              <a:rPr lang="en-US" altLang="zh-CN" sz="2800" dirty="0" smtClean="0">
                <a:solidFill>
                  <a:srgbClr val="FF0000"/>
                </a:solidFill>
              </a:rPr>
              <a:t>revise</a:t>
            </a:r>
            <a:endParaRPr lang="zh-CN" altLang="en-US" sz="2800" dirty="0"/>
          </a:p>
        </p:txBody>
      </p:sp>
      <p:pic>
        <p:nvPicPr>
          <p:cNvPr id="12" name="图片 2" descr="END"/>
          <p:cNvPicPr>
            <a:picLocks noChangeAspect="1" noChangeArrowheads="1"/>
          </p:cNvPicPr>
          <p:nvPr/>
        </p:nvPicPr>
        <p:blipFill>
          <a:blip r:embed="rId6"/>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893763"/>
            <a:ext cx="8834438" cy="6065837"/>
          </a:xfrm>
        </p:spPr>
        <p:txBody>
          <a:bodyPr/>
          <a:lstStyle/>
          <a:p>
            <a:pPr algn="just" eaLnBrk="1" hangingPunct="1">
              <a:lnSpc>
                <a:spcPct val="100000"/>
              </a:lnSpc>
              <a:buNone/>
              <a:defRPr/>
            </a:pPr>
            <a:r>
              <a:rPr lang="en-US" b="1" dirty="0" smtClean="0"/>
              <a:t>5 Complete the sentences with the correct form of the expressions below.</a:t>
            </a:r>
          </a:p>
          <a:p>
            <a:pPr algn="ctr" eaLnBrk="1" hangingPunct="1">
              <a:lnSpc>
                <a:spcPct val="100000"/>
              </a:lnSpc>
              <a:buNone/>
              <a:defRPr/>
            </a:pPr>
            <a:r>
              <a:rPr lang="en-US" dirty="0" smtClean="0">
                <a:solidFill>
                  <a:srgbClr val="FF0000"/>
                </a:solidFill>
              </a:rPr>
              <a:t>engage with 	follow up 	go through</a:t>
            </a:r>
            <a:br>
              <a:rPr lang="en-US" dirty="0" smtClean="0">
                <a:solidFill>
                  <a:srgbClr val="FF0000"/>
                </a:solidFill>
              </a:rPr>
            </a:br>
            <a:r>
              <a:rPr lang="en-US" dirty="0" smtClean="0">
                <a:solidFill>
                  <a:srgbClr val="FF0000"/>
                </a:solidFill>
              </a:rPr>
              <a:t>think over 		try out</a:t>
            </a:r>
          </a:p>
          <a:p>
            <a:pPr algn="ctr" eaLnBrk="1" hangingPunct="1">
              <a:lnSpc>
                <a:spcPct val="100000"/>
              </a:lnSpc>
              <a:buNone/>
              <a:defRPr/>
            </a:pPr>
            <a:endParaRPr lang="en-US" dirty="0" smtClean="0">
              <a:solidFill>
                <a:srgbClr val="FF0000"/>
              </a:solidFill>
            </a:endParaRPr>
          </a:p>
          <a:p>
            <a:pPr algn="just" eaLnBrk="1" hangingPunct="1">
              <a:lnSpc>
                <a:spcPct val="100000"/>
              </a:lnSpc>
              <a:buNone/>
              <a:defRPr/>
            </a:pPr>
            <a:r>
              <a:rPr lang="en-US" dirty="0" smtClean="0"/>
              <a:t>   Attending a lecture is not a passive process. First, you need to (1) ______________ the lecturer’s own passion for their subject because they want to share it with you. When it’s over, you should (2) ______________ your notes and any handouts you’ve received.</a:t>
            </a:r>
          </a:p>
          <a:p>
            <a:pPr algn="just" eaLnBrk="1" hangingPunct="1">
              <a:lnSpc>
                <a:spcPct val="100000"/>
              </a:lnSpc>
              <a:buNone/>
              <a:defRPr/>
            </a:pPr>
            <a:r>
              <a:rPr lang="en-US" dirty="0" smtClean="0"/>
              <a:t> </a:t>
            </a:r>
            <a:br>
              <a:rPr lang="en-US" dirty="0" smtClean="0"/>
            </a:br>
            <a:endParaRPr lang="zh-CN" altLang="en-US" dirty="0"/>
          </a:p>
        </p:txBody>
      </p:sp>
      <p:pic>
        <p:nvPicPr>
          <p:cNvPr id="1638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sp>
        <p:nvSpPr>
          <p:cNvPr id="7" name="TextBox 6"/>
          <p:cNvSpPr txBox="1"/>
          <p:nvPr/>
        </p:nvSpPr>
        <p:spPr>
          <a:xfrm>
            <a:off x="2567787" y="3803258"/>
            <a:ext cx="2208943" cy="523220"/>
          </a:xfrm>
          <a:prstGeom prst="rect">
            <a:avLst/>
          </a:prstGeom>
          <a:noFill/>
        </p:spPr>
        <p:txBody>
          <a:bodyPr wrap="square" rtlCol="0">
            <a:spAutoFit/>
          </a:bodyPr>
          <a:lstStyle/>
          <a:p>
            <a:r>
              <a:rPr lang="en-US" altLang="zh-CN" sz="2800" dirty="0" smtClean="0">
                <a:solidFill>
                  <a:srgbClr val="FF0000"/>
                </a:solidFill>
              </a:rPr>
              <a:t>engage with</a:t>
            </a:r>
            <a:endParaRPr lang="zh-CN" altLang="en-US" sz="2800" dirty="0">
              <a:solidFill>
                <a:srgbClr val="FF0000"/>
              </a:solidFill>
            </a:endParaRPr>
          </a:p>
        </p:txBody>
      </p:sp>
      <p:sp>
        <p:nvSpPr>
          <p:cNvPr id="8" name="TextBox 7"/>
          <p:cNvSpPr txBox="1"/>
          <p:nvPr/>
        </p:nvSpPr>
        <p:spPr>
          <a:xfrm>
            <a:off x="5905173" y="4664574"/>
            <a:ext cx="2208943" cy="523220"/>
          </a:xfrm>
          <a:prstGeom prst="rect">
            <a:avLst/>
          </a:prstGeom>
          <a:noFill/>
        </p:spPr>
        <p:txBody>
          <a:bodyPr wrap="square" rtlCol="0">
            <a:spAutoFit/>
          </a:bodyPr>
          <a:lstStyle/>
          <a:p>
            <a:r>
              <a:rPr lang="en-US" altLang="zh-CN" sz="2800" dirty="0" smtClean="0">
                <a:solidFill>
                  <a:srgbClr val="FF0000"/>
                </a:solidFill>
              </a:rPr>
              <a:t>think over</a:t>
            </a:r>
            <a:endParaRPr lang="zh-CN" altLang="en-US" sz="2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390"/>
                                        </p:tgtEl>
                                        <p:attrNameLst>
                                          <p:attrName>style.visibility</p:attrName>
                                        </p:attrNameLst>
                                      </p:cBhvr>
                                      <p:to>
                                        <p:strVal val="visible"/>
                                      </p:to>
                                    </p:set>
                                    <p:animEffect transition="in" filter="dissolve">
                                      <p:cBhvr>
                                        <p:cTn id="17" dur="5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874714"/>
            <a:ext cx="8834438" cy="5579908"/>
          </a:xfrm>
        </p:spPr>
        <p:txBody>
          <a:bodyPr/>
          <a:lstStyle/>
          <a:p>
            <a:pPr algn="ctr" eaLnBrk="1" hangingPunct="1">
              <a:lnSpc>
                <a:spcPct val="100000"/>
              </a:lnSpc>
              <a:buNone/>
              <a:defRPr/>
            </a:pPr>
            <a:r>
              <a:rPr lang="en-US" dirty="0" smtClean="0">
                <a:solidFill>
                  <a:srgbClr val="FF0000"/>
                </a:solidFill>
              </a:rPr>
              <a:t>engage with 	follow up 	go through</a:t>
            </a:r>
            <a:br>
              <a:rPr lang="en-US" dirty="0" smtClean="0">
                <a:solidFill>
                  <a:srgbClr val="FF0000"/>
                </a:solidFill>
              </a:rPr>
            </a:br>
            <a:r>
              <a:rPr lang="en-US" dirty="0" smtClean="0">
                <a:solidFill>
                  <a:srgbClr val="FF0000"/>
                </a:solidFill>
              </a:rPr>
              <a:t>think over 		try out</a:t>
            </a:r>
          </a:p>
          <a:p>
            <a:pPr algn="just" eaLnBrk="1" hangingPunct="1">
              <a:lnSpc>
                <a:spcPct val="100000"/>
              </a:lnSpc>
              <a:buNone/>
              <a:defRPr/>
            </a:pPr>
            <a:r>
              <a:rPr lang="en-US" dirty="0" smtClean="0"/>
              <a:t>   </a:t>
            </a:r>
          </a:p>
          <a:p>
            <a:pPr algn="just" eaLnBrk="1" hangingPunct="1">
              <a:lnSpc>
                <a:spcPct val="100000"/>
              </a:lnSpc>
              <a:buNone/>
              <a:defRPr/>
            </a:pPr>
            <a:r>
              <a:rPr lang="en-US" dirty="0" smtClean="0"/>
              <a:t>   Talk to someone who attended the lecture and                 (3) ______________ the main points — you may not have understood the same ideas. (4) ______________ any ideas of your own on your friend, and listen to their ideas too. Then when you’re on your own, you should               (5) ______________ all the ideas with some research in the library or online. Finally, think back over everything</a:t>
            </a:r>
            <a:br>
              <a:rPr lang="en-US" dirty="0" smtClean="0"/>
            </a:br>
            <a:r>
              <a:rPr lang="en-US" dirty="0" smtClean="0"/>
              <a:t>you’ve learnt and all your own ideas, then write a</a:t>
            </a:r>
            <a:br>
              <a:rPr lang="en-US" dirty="0" smtClean="0"/>
            </a:br>
            <a:r>
              <a:rPr lang="en-US" dirty="0" smtClean="0"/>
              <a:t>summary in a sentence or two.</a:t>
            </a:r>
          </a:p>
          <a:p>
            <a:pPr algn="just" eaLnBrk="1" hangingPunct="1">
              <a:lnSpc>
                <a:spcPct val="100000"/>
              </a:lnSpc>
              <a:buNone/>
              <a:defRPr/>
            </a:pPr>
            <a:r>
              <a:rPr lang="en-US" dirty="0" smtClean="0"/>
              <a:t/>
            </a:r>
            <a:br>
              <a:rPr lang="en-US" dirty="0" smtClean="0"/>
            </a:br>
            <a:endParaRPr lang="en-US" dirty="0" smtClean="0">
              <a:solidFill>
                <a:srgbClr val="FF0000"/>
              </a:solidFill>
            </a:endParaRPr>
          </a:p>
        </p:txBody>
      </p:sp>
      <p:pic>
        <p:nvPicPr>
          <p:cNvPr id="16387" name="图片 5" descr="Back">
            <a:hlinkClick r:id="" action="ppaction://hlinkshowjump?jump=previousslide"/>
          </p:cNvPr>
          <p:cNvPicPr>
            <a:picLocks noChangeAspect="1" noChangeArrowheads="1"/>
          </p:cNvPicPr>
          <p:nvPr/>
        </p:nvPicPr>
        <p:blipFill>
          <a:blip r:embed="rId3"/>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sp>
        <p:nvSpPr>
          <p:cNvPr id="7" name="TextBox 6"/>
          <p:cNvSpPr txBox="1"/>
          <p:nvPr/>
        </p:nvSpPr>
        <p:spPr>
          <a:xfrm>
            <a:off x="1191799" y="2795641"/>
            <a:ext cx="2208943" cy="523220"/>
          </a:xfrm>
          <a:prstGeom prst="rect">
            <a:avLst/>
          </a:prstGeom>
          <a:noFill/>
        </p:spPr>
        <p:txBody>
          <a:bodyPr wrap="square" rtlCol="0">
            <a:spAutoFit/>
          </a:bodyPr>
          <a:lstStyle/>
          <a:p>
            <a:r>
              <a:rPr lang="en-US" altLang="zh-CN" sz="2800" dirty="0" smtClean="0">
                <a:solidFill>
                  <a:srgbClr val="FF0000"/>
                </a:solidFill>
              </a:rPr>
              <a:t>go through</a:t>
            </a:r>
            <a:endParaRPr lang="zh-CN" altLang="en-US" sz="2800" dirty="0">
              <a:solidFill>
                <a:srgbClr val="FF0000"/>
              </a:solidFill>
            </a:endParaRPr>
          </a:p>
        </p:txBody>
      </p:sp>
      <p:sp>
        <p:nvSpPr>
          <p:cNvPr id="8" name="TextBox 7"/>
          <p:cNvSpPr txBox="1"/>
          <p:nvPr/>
        </p:nvSpPr>
        <p:spPr>
          <a:xfrm>
            <a:off x="5926473" y="3225443"/>
            <a:ext cx="2208943" cy="523220"/>
          </a:xfrm>
          <a:prstGeom prst="rect">
            <a:avLst/>
          </a:prstGeom>
          <a:noFill/>
        </p:spPr>
        <p:txBody>
          <a:bodyPr wrap="square" rtlCol="0">
            <a:spAutoFit/>
          </a:bodyPr>
          <a:lstStyle/>
          <a:p>
            <a:pPr algn="ctr"/>
            <a:r>
              <a:rPr lang="en-US" altLang="zh-CN" sz="2800" dirty="0" smtClean="0">
                <a:solidFill>
                  <a:srgbClr val="FF0000"/>
                </a:solidFill>
              </a:rPr>
              <a:t>Try out</a:t>
            </a:r>
            <a:endParaRPr lang="zh-CN" altLang="en-US" sz="2800" dirty="0">
              <a:solidFill>
                <a:srgbClr val="FF0000"/>
              </a:solidFill>
            </a:endParaRPr>
          </a:p>
        </p:txBody>
      </p:sp>
      <p:sp>
        <p:nvSpPr>
          <p:cNvPr id="9" name="TextBox 8"/>
          <p:cNvSpPr txBox="1"/>
          <p:nvPr/>
        </p:nvSpPr>
        <p:spPr>
          <a:xfrm>
            <a:off x="1219197" y="4497726"/>
            <a:ext cx="2208943" cy="523220"/>
          </a:xfrm>
          <a:prstGeom prst="rect">
            <a:avLst/>
          </a:prstGeom>
          <a:noFill/>
        </p:spPr>
        <p:txBody>
          <a:bodyPr wrap="square" rtlCol="0">
            <a:spAutoFit/>
          </a:bodyPr>
          <a:lstStyle/>
          <a:p>
            <a:pPr algn="ctr"/>
            <a:r>
              <a:rPr lang="en-US" altLang="zh-CN" sz="2800" dirty="0" smtClean="0">
                <a:solidFill>
                  <a:srgbClr val="FF0000"/>
                </a:solidFill>
              </a:rPr>
              <a:t>follow up</a:t>
            </a:r>
            <a:endParaRPr lang="zh-CN" altLang="en-US" sz="2800" dirty="0">
              <a:solidFill>
                <a:srgbClr val="FF0000"/>
              </a:solidFill>
            </a:endParaRPr>
          </a:p>
        </p:txBody>
      </p:sp>
      <p:pic>
        <p:nvPicPr>
          <p:cNvPr id="11" name="图片 2" descr="END"/>
          <p:cNvPicPr>
            <a:picLocks noChangeAspect="1" noChangeArrowheads="1"/>
          </p:cNvPicPr>
          <p:nvPr/>
        </p:nvPicPr>
        <p:blipFill>
          <a:blip r:embed="rId6"/>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eaLnBrk="1" hangingPunct="1">
              <a:lnSpc>
                <a:spcPct val="100000"/>
              </a:lnSpc>
              <a:buNone/>
              <a:defRPr/>
            </a:pPr>
            <a:r>
              <a:rPr lang="en-US" b="1" dirty="0" smtClean="0"/>
              <a:t>6 Answer the questions about the words and expressions.</a:t>
            </a:r>
          </a:p>
          <a:p>
            <a:pPr eaLnBrk="1" hangingPunct="1">
              <a:lnSpc>
                <a:spcPct val="100000"/>
              </a:lnSpc>
              <a:buNone/>
              <a:defRPr/>
            </a:pPr>
            <a:endParaRPr lang="en-US" dirty="0" smtClean="0"/>
          </a:p>
          <a:p>
            <a:pPr algn="just" eaLnBrk="1" hangingPunct="1">
              <a:lnSpc>
                <a:spcPct val="100000"/>
              </a:lnSpc>
              <a:buNone/>
              <a:defRPr/>
            </a:pPr>
            <a:r>
              <a:rPr lang="en-US" dirty="0" smtClean="0"/>
              <a:t>1 If something has </a:t>
            </a:r>
            <a:r>
              <a:rPr lang="en-US" i="1" dirty="0" smtClean="0"/>
              <a:t>room for improvement</a:t>
            </a:r>
            <a:r>
              <a:rPr lang="en-US" dirty="0" smtClean="0"/>
              <a:t>, is it (a) not as good as it should be, or (b) much better than it was?</a:t>
            </a:r>
          </a:p>
          <a:p>
            <a:pPr algn="just" eaLnBrk="1" hangingPunct="1">
              <a:lnSpc>
                <a:spcPct val="100000"/>
              </a:lnSpc>
              <a:buNone/>
              <a:defRPr/>
            </a:pPr>
            <a:r>
              <a:rPr lang="en-US" dirty="0" smtClean="0"/>
              <a:t>2 </a:t>
            </a:r>
            <a:r>
              <a:rPr lang="en-US" spc="-50" dirty="0" smtClean="0"/>
              <a:t>Is a </a:t>
            </a:r>
            <a:r>
              <a:rPr lang="en-US" i="1" spc="-50" dirty="0" smtClean="0"/>
              <a:t>query </a:t>
            </a:r>
            <a:r>
              <a:rPr lang="en-US" spc="-50" dirty="0" smtClean="0"/>
              <a:t>likely to be (a) something you know, or (b) </a:t>
            </a:r>
            <a:r>
              <a:rPr lang="en-US" dirty="0" smtClean="0"/>
              <a:t>something you don’t know?</a:t>
            </a:r>
          </a:p>
          <a:p>
            <a:pPr algn="just" eaLnBrk="1" hangingPunct="1">
              <a:lnSpc>
                <a:spcPct val="100000"/>
              </a:lnSpc>
              <a:buNone/>
              <a:defRPr/>
            </a:pPr>
            <a:r>
              <a:rPr lang="en-US" dirty="0" smtClean="0"/>
              <a:t>3 Scaffolding is the poles and boards outside a building. Is the </a:t>
            </a:r>
            <a:r>
              <a:rPr lang="en-US" i="1" dirty="0" smtClean="0"/>
              <a:t>scaffolding </a:t>
            </a:r>
            <a:r>
              <a:rPr lang="en-US" dirty="0" smtClean="0"/>
              <a:t>of a subject likely to be (a) the main ideas, or (b) particular details?</a:t>
            </a:r>
          </a:p>
          <a:p>
            <a:pPr algn="just" eaLnBrk="1" hangingPunct="1">
              <a:lnSpc>
                <a:spcPct val="100000"/>
              </a:lnSpc>
              <a:buNone/>
              <a:defRPr/>
            </a:pPr>
            <a:r>
              <a:rPr lang="en-US" dirty="0" smtClean="0"/>
              <a:t/>
            </a:r>
            <a:br>
              <a:rPr lang="en-US" dirty="0" smtClean="0"/>
            </a:br>
            <a:endParaRPr lang="zh-CN" altLang="en-US" dirty="0"/>
          </a:p>
        </p:txBody>
      </p:sp>
      <p:pic>
        <p:nvPicPr>
          <p:cNvPr id="1638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sp>
        <p:nvSpPr>
          <p:cNvPr id="7" name="内容占位符 2"/>
          <p:cNvSpPr txBox="1">
            <a:spLocks/>
          </p:cNvSpPr>
          <p:nvPr/>
        </p:nvSpPr>
        <p:spPr bwMode="auto">
          <a:xfrm>
            <a:off x="182437" y="630150"/>
            <a:ext cx="8834438" cy="60658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28600" marR="0" lvl="0" indent="-227013" algn="l" defTabSz="914400" rtl="0" eaLnBrk="1" fontAlgn="base" latinLnBrk="0" hangingPunct="1">
              <a:lnSpc>
                <a:spcPct val="100000"/>
              </a:lnSpc>
              <a:spcBef>
                <a:spcPts val="1000"/>
              </a:spcBef>
              <a:spcAft>
                <a:spcPct val="0"/>
              </a:spcAft>
              <a:buClrTx/>
              <a:buSzTx/>
              <a:buFont typeface="Arial" charset="0"/>
              <a:buNone/>
              <a:tabLst/>
              <a:defRPr/>
            </a:pPr>
            <a:r>
              <a:rPr kumimoji="0" lang="en-US" sz="2800" b="1" i="0" u="none" strike="noStrike" kern="1200" cap="none" spc="0" normalizeH="0" baseline="0" noProof="0" dirty="0" smtClean="0">
                <a:ln>
                  <a:noFill/>
                </a:ln>
                <a:solidFill>
                  <a:schemeClr val="tx1"/>
                </a:solidFill>
                <a:effectLst/>
                <a:uLnTx/>
                <a:uFillTx/>
                <a:latin typeface="+mn-lt"/>
                <a:ea typeface="+mn-ea"/>
                <a:cs typeface="+mn-cs"/>
              </a:rPr>
              <a:t>6 Answer the questions about the words and expressions.</a:t>
            </a:r>
          </a:p>
          <a:p>
            <a:pPr marL="228600" marR="0" lvl="0" indent="-227013" algn="l" defTabSz="914400" rtl="0" eaLnBrk="1" fontAlgn="base" latinLnBrk="0" hangingPunct="1">
              <a:lnSpc>
                <a:spcPct val="100000"/>
              </a:lnSpc>
              <a:spcBef>
                <a:spcPts val="1000"/>
              </a:spcBef>
              <a:spcAft>
                <a:spcPct val="0"/>
              </a:spcAft>
              <a:buClrTx/>
              <a:buSzTx/>
              <a:buFont typeface="Arial" charset="0"/>
              <a:buNone/>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1 If something has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room for improvement</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is it </a:t>
            </a:r>
            <a:r>
              <a:rPr kumimoji="0" lang="en-US" sz="2800" b="0" i="0" u="none" strike="noStrike" kern="1200" cap="none" spc="0" normalizeH="0" baseline="0" noProof="0" dirty="0" smtClean="0">
                <a:ln>
                  <a:noFill/>
                </a:ln>
                <a:solidFill>
                  <a:srgbClr val="FF0000"/>
                </a:solidFill>
                <a:effectLst/>
                <a:uLnTx/>
                <a:uFillTx/>
                <a:latin typeface="+mn-lt"/>
                <a:ea typeface="+mn-ea"/>
                <a:cs typeface="+mn-cs"/>
              </a:rPr>
              <a:t>(a) not as good as it should be</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or (b) much better than it was?</a:t>
            </a:r>
          </a:p>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2 </a:t>
            </a:r>
            <a:r>
              <a:rPr kumimoji="0" lang="en-US" sz="2800" b="0" i="0" u="none" strike="noStrike" kern="1200" cap="none" spc="-50" normalizeH="0" baseline="0" noProof="0" dirty="0" smtClean="0">
                <a:ln>
                  <a:noFill/>
                </a:ln>
                <a:solidFill>
                  <a:schemeClr val="tx1"/>
                </a:solidFill>
                <a:effectLst/>
                <a:uLnTx/>
                <a:uFillTx/>
                <a:latin typeface="+mn-lt"/>
                <a:ea typeface="+mn-ea"/>
                <a:cs typeface="+mn-cs"/>
              </a:rPr>
              <a:t>Is a </a:t>
            </a:r>
            <a:r>
              <a:rPr kumimoji="0" lang="en-US" sz="2800" b="0" i="1" u="none" strike="noStrike" kern="1200" cap="none" spc="-50" normalizeH="0" baseline="0" noProof="0" dirty="0" smtClean="0">
                <a:ln>
                  <a:noFill/>
                </a:ln>
                <a:solidFill>
                  <a:schemeClr val="tx1"/>
                </a:solidFill>
                <a:effectLst/>
                <a:uLnTx/>
                <a:uFillTx/>
                <a:latin typeface="+mn-lt"/>
                <a:ea typeface="+mn-ea"/>
                <a:cs typeface="+mn-cs"/>
              </a:rPr>
              <a:t>query </a:t>
            </a:r>
            <a:r>
              <a:rPr kumimoji="0" lang="en-US" sz="2800" b="0" i="0" u="none" strike="noStrike" kern="1200" cap="none" spc="-50" normalizeH="0" baseline="0" noProof="0" dirty="0" smtClean="0">
                <a:ln>
                  <a:noFill/>
                </a:ln>
                <a:solidFill>
                  <a:schemeClr val="tx1"/>
                </a:solidFill>
                <a:effectLst/>
                <a:uLnTx/>
                <a:uFillTx/>
                <a:latin typeface="+mn-lt"/>
                <a:ea typeface="+mn-ea"/>
                <a:cs typeface="+mn-cs"/>
              </a:rPr>
              <a:t>likely to be (a) something you know, or </a:t>
            </a:r>
            <a:r>
              <a:rPr kumimoji="0" lang="en-US" sz="2800" b="0" i="0" u="none" strike="noStrike" kern="1200" cap="none" spc="-50" normalizeH="0" baseline="0" noProof="0" dirty="0" smtClean="0">
                <a:ln>
                  <a:noFill/>
                </a:ln>
                <a:solidFill>
                  <a:srgbClr val="FF0000"/>
                </a:solidFill>
                <a:effectLst/>
                <a:uLnTx/>
                <a:uFillTx/>
                <a:latin typeface="+mn-lt"/>
                <a:ea typeface="+mn-ea"/>
                <a:cs typeface="+mn-cs"/>
              </a:rPr>
              <a:t>(b) </a:t>
            </a:r>
            <a:r>
              <a:rPr kumimoji="0" lang="en-US" sz="2800" b="0" i="0" u="none" strike="noStrike" kern="1200" cap="none" spc="0" normalizeH="0" baseline="0" noProof="0" dirty="0" smtClean="0">
                <a:ln>
                  <a:noFill/>
                </a:ln>
                <a:solidFill>
                  <a:srgbClr val="FF0000"/>
                </a:solidFill>
                <a:effectLst/>
                <a:uLnTx/>
                <a:uFillTx/>
                <a:latin typeface="+mn-lt"/>
                <a:ea typeface="+mn-ea"/>
                <a:cs typeface="+mn-cs"/>
              </a:rPr>
              <a:t>something you don’t know</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a:r>
          </a:p>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3 Scaffolding is the poles and boards outside a building. Is the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scaffolding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of a subject likely to be </a:t>
            </a:r>
            <a:r>
              <a:rPr kumimoji="0" lang="en-US" sz="2800" b="0" i="0" u="none" strike="noStrike" kern="1200" cap="none" spc="0" normalizeH="0" baseline="0" noProof="0" dirty="0" smtClean="0">
                <a:ln>
                  <a:noFill/>
                </a:ln>
                <a:solidFill>
                  <a:srgbClr val="FF0000"/>
                </a:solidFill>
                <a:effectLst/>
                <a:uLnTx/>
                <a:uFillTx/>
                <a:latin typeface="+mn-lt"/>
                <a:ea typeface="+mn-ea"/>
                <a:cs typeface="+mn-cs"/>
              </a:rPr>
              <a:t>(a) the main ideas</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or (b) particular details?</a:t>
            </a:r>
          </a:p>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a:r>
            <a:br>
              <a:rPr kumimoji="0" lang="en-US" sz="2800" b="0" i="0" u="none" strike="noStrike" kern="1200" cap="none" spc="0" normalizeH="0" baseline="0" noProof="0" dirty="0" smtClean="0">
                <a:ln>
                  <a:noFill/>
                </a:ln>
                <a:solidFill>
                  <a:schemeClr val="tx1"/>
                </a:solidFill>
                <a:effectLst/>
                <a:uLnTx/>
                <a:uFillTx/>
                <a:latin typeface="+mn-lt"/>
                <a:ea typeface="+mn-ea"/>
                <a:cs typeface="+mn-cs"/>
              </a:rPr>
            </a:br>
            <a:endParaRPr kumimoji="0" lang="zh-CN" altLang="en-US"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dissolv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dissolv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dissolv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390"/>
                                        </p:tgtEl>
                                        <p:attrNameLst>
                                          <p:attrName>style.visibility</p:attrName>
                                        </p:attrNameLst>
                                      </p:cBhvr>
                                      <p:to>
                                        <p:strVal val="visible"/>
                                      </p:to>
                                    </p:set>
                                    <p:animEffect transition="in" filter="dissolve">
                                      <p:cBhvr>
                                        <p:cTn id="22" dur="5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32538"/>
            <a:ext cx="8834438" cy="6065837"/>
          </a:xfrm>
        </p:spPr>
        <p:txBody>
          <a:bodyPr/>
          <a:lstStyle/>
          <a:p>
            <a:pPr algn="just" eaLnBrk="1" hangingPunct="1">
              <a:lnSpc>
                <a:spcPct val="100000"/>
              </a:lnSpc>
              <a:buNone/>
              <a:defRPr/>
            </a:pPr>
            <a:endParaRPr lang="en-US" dirty="0" smtClean="0"/>
          </a:p>
          <a:p>
            <a:pPr algn="just" eaLnBrk="1" hangingPunct="1">
              <a:lnSpc>
                <a:spcPct val="100000"/>
              </a:lnSpc>
              <a:buNone/>
              <a:defRPr/>
            </a:pPr>
            <a:r>
              <a:rPr lang="en-US" smtClean="0"/>
              <a:t>4 If you </a:t>
            </a:r>
            <a:r>
              <a:rPr lang="en-US" i="1" smtClean="0"/>
              <a:t>get an overall picture </a:t>
            </a:r>
            <a:r>
              <a:rPr lang="en-US" smtClean="0"/>
              <a:t>of something, are you likely to (a) understand its main ideas, or (b) be confused about it?</a:t>
            </a:r>
          </a:p>
          <a:p>
            <a:pPr algn="just" eaLnBrk="1" hangingPunct="1">
              <a:lnSpc>
                <a:spcPct val="100000"/>
              </a:lnSpc>
              <a:buNone/>
              <a:defRPr/>
            </a:pPr>
            <a:r>
              <a:rPr lang="en-US" smtClean="0"/>
              <a:t>5 If you </a:t>
            </a:r>
            <a:r>
              <a:rPr lang="en-US" i="1" smtClean="0"/>
              <a:t>take time and care </a:t>
            </a:r>
            <a:r>
              <a:rPr lang="en-US" smtClean="0"/>
              <a:t>about something, are you (a) doing it quickly, or (b) making an effort?</a:t>
            </a:r>
          </a:p>
          <a:p>
            <a:pPr algn="just" eaLnBrk="1" hangingPunct="1">
              <a:lnSpc>
                <a:spcPct val="100000"/>
              </a:lnSpc>
              <a:buNone/>
              <a:defRPr/>
            </a:pPr>
            <a:r>
              <a:rPr lang="en-US" smtClean="0"/>
              <a:t>6 If something is </a:t>
            </a:r>
            <a:r>
              <a:rPr lang="en-US" i="1" smtClean="0"/>
              <a:t>easier said than done</a:t>
            </a:r>
            <a:r>
              <a:rPr lang="en-US" smtClean="0"/>
              <a:t>, is it likely to be (a) simple to do, or (b) quite complicated?</a:t>
            </a:r>
          </a:p>
          <a:p>
            <a:pPr algn="just" eaLnBrk="1" hangingPunct="1">
              <a:lnSpc>
                <a:spcPct val="100000"/>
              </a:lnSpc>
              <a:buNone/>
              <a:defRPr/>
            </a:pPr>
            <a:r>
              <a:rPr lang="en-US" dirty="0" smtClean="0"/>
              <a:t/>
            </a:r>
            <a:br>
              <a:rPr lang="en-US" dirty="0" smtClean="0"/>
            </a:br>
            <a:endParaRPr lang="zh-CN" altLang="en-US" dirty="0"/>
          </a:p>
        </p:txBody>
      </p:sp>
      <p:pic>
        <p:nvPicPr>
          <p:cNvPr id="16387" name="图片 5" descr="Back">
            <a:hlinkClick r:id="" action="ppaction://hlinkshowjump?jump=previousslide"/>
          </p:cNvPr>
          <p:cNvPicPr>
            <a:picLocks noChangeAspect="1" noChangeArrowheads="1"/>
          </p:cNvPicPr>
          <p:nvPr/>
        </p:nvPicPr>
        <p:blipFill>
          <a:blip r:embed="rId3"/>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4" action="ppaction://hlinksldjump"/>
          </p:cNvPr>
          <p:cNvPicPr>
            <a:picLocks noChangeAspect="1" noChangeArrowheads="1"/>
          </p:cNvPicPr>
          <p:nvPr/>
        </p:nvPicPr>
        <p:blipFill>
          <a:blip r:embed="rId5"/>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sp>
        <p:nvSpPr>
          <p:cNvPr id="7" name="内容占位符 2"/>
          <p:cNvSpPr txBox="1">
            <a:spLocks/>
          </p:cNvSpPr>
          <p:nvPr/>
        </p:nvSpPr>
        <p:spPr bwMode="auto">
          <a:xfrm>
            <a:off x="182437" y="626100"/>
            <a:ext cx="8834438" cy="60658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4 If you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get an overall picture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of something, are you likely to </a:t>
            </a:r>
            <a:r>
              <a:rPr kumimoji="0" lang="en-US" sz="2800" b="0" i="0" u="none" strike="noStrike" kern="1200" cap="none" spc="0" normalizeH="0" baseline="0" noProof="0" dirty="0" smtClean="0">
                <a:ln>
                  <a:noFill/>
                </a:ln>
                <a:solidFill>
                  <a:srgbClr val="FF0000"/>
                </a:solidFill>
                <a:effectLst/>
                <a:uLnTx/>
                <a:uFillTx/>
                <a:latin typeface="+mn-lt"/>
                <a:ea typeface="+mn-ea"/>
                <a:cs typeface="+mn-cs"/>
              </a:rPr>
              <a:t>(a) understand its main ideas</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or (b) be confused about it?</a:t>
            </a:r>
          </a:p>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5 If you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take time and care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about something, are you (a) doing it quickly, or </a:t>
            </a:r>
            <a:r>
              <a:rPr kumimoji="0" lang="en-US" sz="2800" b="0" i="0" u="none" strike="noStrike" kern="1200" cap="none" spc="0" normalizeH="0" baseline="0" noProof="0" dirty="0" smtClean="0">
                <a:ln>
                  <a:noFill/>
                </a:ln>
                <a:solidFill>
                  <a:srgbClr val="FF0000"/>
                </a:solidFill>
                <a:effectLst/>
                <a:uLnTx/>
                <a:uFillTx/>
                <a:latin typeface="+mn-lt"/>
                <a:ea typeface="+mn-ea"/>
                <a:cs typeface="+mn-cs"/>
              </a:rPr>
              <a:t>(b) making an effort</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a:r>
          </a:p>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6 If something is </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easier said than done</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is it likely to be (a) simple to do, or </a:t>
            </a:r>
            <a:r>
              <a:rPr kumimoji="0" lang="en-US" sz="2800" b="0" i="0" u="none" strike="noStrike" kern="1200" cap="none" spc="0" normalizeH="0" baseline="0" noProof="0" dirty="0" smtClean="0">
                <a:ln>
                  <a:noFill/>
                </a:ln>
                <a:solidFill>
                  <a:srgbClr val="FF0000"/>
                </a:solidFill>
                <a:effectLst/>
                <a:uLnTx/>
                <a:uFillTx/>
                <a:latin typeface="+mn-lt"/>
                <a:ea typeface="+mn-ea"/>
                <a:cs typeface="+mn-cs"/>
              </a:rPr>
              <a:t>(b) quite complicated</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a:r>
          </a:p>
          <a:p>
            <a:pPr marL="228600" marR="0" lvl="0" indent="-227013" algn="just" defTabSz="914400" rtl="0" eaLnBrk="1" fontAlgn="base" latinLnBrk="0" hangingPunct="1">
              <a:lnSpc>
                <a:spcPct val="100000"/>
              </a:lnSpc>
              <a:spcBef>
                <a:spcPts val="1000"/>
              </a:spcBef>
              <a:spcAft>
                <a:spcPct val="0"/>
              </a:spcAft>
              <a:buClrTx/>
              <a:buSzTx/>
              <a:buFont typeface="Arial"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a:r>
            <a:br>
              <a:rPr kumimoji="0" lang="en-US" sz="2800" b="0" i="0" u="none" strike="noStrike" kern="1200" cap="none" spc="0" normalizeH="0" baseline="0" noProof="0" dirty="0" smtClean="0">
                <a:ln>
                  <a:noFill/>
                </a:ln>
                <a:solidFill>
                  <a:schemeClr val="tx1"/>
                </a:solidFill>
                <a:effectLst/>
                <a:uLnTx/>
                <a:uFillTx/>
                <a:latin typeface="+mn-lt"/>
                <a:ea typeface="+mn-ea"/>
                <a:cs typeface="+mn-cs"/>
              </a:rPr>
            </a:br>
            <a:endParaRPr kumimoji="0" lang="zh-CN" alt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图片 2" descr="END"/>
          <p:cNvPicPr>
            <a:picLocks noChangeAspect="1" noChangeArrowheads="1"/>
          </p:cNvPicPr>
          <p:nvPr/>
        </p:nvPicPr>
        <p:blipFill>
          <a:blip r:embed="rId6"/>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dissolv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dissolv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dissolv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eaLnBrk="1" hangingPunct="1">
              <a:lnSpc>
                <a:spcPct val="100000"/>
              </a:lnSpc>
              <a:buNone/>
              <a:defRPr/>
            </a:pPr>
            <a:r>
              <a:rPr lang="en-US" b="1" dirty="0" smtClean="0">
                <a:solidFill>
                  <a:schemeClr val="accent2">
                    <a:lumMod val="75000"/>
                  </a:schemeClr>
                </a:solidFill>
              </a:rPr>
              <a:t>Reading and interpreting</a:t>
            </a:r>
          </a:p>
          <a:p>
            <a:pPr eaLnBrk="1" hangingPunct="1">
              <a:lnSpc>
                <a:spcPct val="100000"/>
              </a:lnSpc>
              <a:buNone/>
              <a:defRPr/>
            </a:pPr>
            <a:r>
              <a:rPr lang="en-US" b="1" dirty="0" smtClean="0"/>
              <a:t>7 Choose the best answer to the questions.</a:t>
            </a:r>
          </a:p>
          <a:p>
            <a:pPr algn="just" eaLnBrk="1" hangingPunct="1">
              <a:lnSpc>
                <a:spcPct val="100000"/>
              </a:lnSpc>
              <a:buNone/>
              <a:defRPr/>
            </a:pPr>
            <a:r>
              <a:rPr lang="en-US" dirty="0" smtClean="0"/>
              <a:t>1 Which is the main problem the introduction (Para.1–3) focuses on?</a:t>
            </a:r>
          </a:p>
          <a:p>
            <a:pPr eaLnBrk="1" hangingPunct="1">
              <a:lnSpc>
                <a:spcPct val="100000"/>
              </a:lnSpc>
              <a:buNone/>
              <a:defRPr/>
            </a:pPr>
            <a:r>
              <a:rPr lang="en-US" dirty="0" smtClean="0"/>
              <a:t>  (a) How to get on with other students.</a:t>
            </a:r>
          </a:p>
          <a:p>
            <a:pPr eaLnBrk="1" hangingPunct="1">
              <a:lnSpc>
                <a:spcPct val="100000"/>
              </a:lnSpc>
              <a:buNone/>
              <a:defRPr/>
            </a:pPr>
            <a:r>
              <a:rPr lang="en-US" dirty="0" smtClean="0"/>
              <a:t>  (b) How to organize time and study.</a:t>
            </a:r>
          </a:p>
          <a:p>
            <a:pPr eaLnBrk="1" hangingPunct="1">
              <a:lnSpc>
                <a:spcPct val="100000"/>
              </a:lnSpc>
              <a:buNone/>
              <a:defRPr/>
            </a:pPr>
            <a:r>
              <a:rPr lang="en-US" dirty="0" smtClean="0"/>
              <a:t>  (c) How to get on with teaching staff.</a:t>
            </a:r>
          </a:p>
          <a:p>
            <a:pPr eaLnBrk="1" hangingPunct="1">
              <a:lnSpc>
                <a:spcPct val="100000"/>
              </a:lnSpc>
              <a:buNone/>
              <a:defRPr/>
            </a:pPr>
            <a:r>
              <a:rPr lang="en-US" dirty="0" smtClean="0"/>
              <a:t>  (d) How to survive on a small amount of money.</a:t>
            </a:r>
            <a:br>
              <a:rPr lang="en-US" dirty="0" smtClean="0"/>
            </a:br>
            <a:r>
              <a:rPr lang="en-US" dirty="0" smtClean="0"/>
              <a:t>  </a:t>
            </a:r>
            <a:endParaRPr lang="zh-CN" altLang="en-US" dirty="0"/>
          </a:p>
        </p:txBody>
      </p:sp>
      <p:pic>
        <p:nvPicPr>
          <p:cNvPr id="1638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0">
                                            <p:txEl>
                                              <p:pRg st="4" end="4"/>
                                            </p:txEl>
                                          </p:spTgt>
                                        </p:tgtEl>
                                        <p:attrNameLst>
                                          <p:attrName>style.color</p:attrName>
                                        </p:attrNameLst>
                                      </p:cBhvr>
                                      <p:to>
                                        <a:schemeClr val="hlink"/>
                                      </p:to>
                                    </p:animClr>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animEffect transition="in" filter="dissolve">
                                      <p:cBhvr>
                                        <p:cTn id="11"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eaLnBrk="1" hangingPunct="1">
              <a:lnSpc>
                <a:spcPct val="100000"/>
              </a:lnSpc>
              <a:buNone/>
              <a:defRPr/>
            </a:pPr>
            <a:endParaRPr lang="en-US" dirty="0" smtClean="0"/>
          </a:p>
          <a:p>
            <a:pPr eaLnBrk="1" hangingPunct="1">
              <a:lnSpc>
                <a:spcPct val="100000"/>
              </a:lnSpc>
              <a:buNone/>
              <a:defRPr/>
            </a:pPr>
            <a:r>
              <a:rPr lang="en-US" dirty="0" smtClean="0"/>
              <a:t>2 What is the main purpose of the passage?</a:t>
            </a:r>
          </a:p>
          <a:p>
            <a:pPr eaLnBrk="1" hangingPunct="1">
              <a:lnSpc>
                <a:spcPct val="100000"/>
              </a:lnSpc>
              <a:buNone/>
              <a:defRPr/>
            </a:pPr>
            <a:r>
              <a:rPr lang="en-US" dirty="0" smtClean="0"/>
              <a:t>   (a) To describe university life.</a:t>
            </a:r>
          </a:p>
          <a:p>
            <a:pPr eaLnBrk="1" hangingPunct="1">
              <a:lnSpc>
                <a:spcPct val="100000"/>
              </a:lnSpc>
              <a:buNone/>
              <a:defRPr/>
            </a:pPr>
            <a:r>
              <a:rPr lang="en-US" dirty="0" smtClean="0"/>
              <a:t>   (b) To give instructions and advice.</a:t>
            </a:r>
          </a:p>
          <a:p>
            <a:pPr eaLnBrk="1" hangingPunct="1">
              <a:lnSpc>
                <a:spcPct val="100000"/>
              </a:lnSpc>
              <a:buNone/>
              <a:defRPr/>
            </a:pPr>
            <a:r>
              <a:rPr lang="en-US" dirty="0" smtClean="0"/>
              <a:t>   (c) To persuade students to work harder.</a:t>
            </a:r>
          </a:p>
          <a:p>
            <a:pPr eaLnBrk="1" hangingPunct="1">
              <a:lnSpc>
                <a:spcPct val="100000"/>
              </a:lnSpc>
              <a:buNone/>
              <a:defRPr/>
            </a:pPr>
            <a:r>
              <a:rPr lang="en-US" dirty="0" smtClean="0"/>
              <a:t>   (d) To ask for change in the university system.</a:t>
            </a:r>
            <a:br>
              <a:rPr lang="en-US" dirty="0" smtClean="0"/>
            </a:br>
            <a:endParaRPr lang="zh-CN" altLang="en-US" dirty="0"/>
          </a:p>
        </p:txBody>
      </p:sp>
      <p:pic>
        <p:nvPicPr>
          <p:cNvPr id="16387" name="图片 5" descr="Back">
            <a:hlinkClick r:id="rId3" action="ppaction://hlinksldjump"/>
          </p:cNvPr>
          <p:cNvPicPr>
            <a:picLocks noChangeAspect="1" noChangeArrowheads="1"/>
          </p:cNvPicPr>
          <p:nvPr/>
        </p:nvPicPr>
        <p:blipFill>
          <a:blip r:embed="rId4"/>
          <a:srcRect/>
          <a:stretch>
            <a:fillRect/>
          </a:stretch>
        </p:blipFill>
        <p:spPr bwMode="auto">
          <a:xfrm>
            <a:off x="7656513" y="47625"/>
            <a:ext cx="558800" cy="393700"/>
          </a:xfrm>
          <a:prstGeom prst="rect">
            <a:avLst/>
          </a:prstGeom>
          <a:noFill/>
          <a:ln w="9525">
            <a:noFill/>
            <a:miter lim="800000"/>
            <a:headEnd/>
            <a:tailEnd/>
          </a:ln>
        </p:spPr>
      </p:pic>
      <p:pic>
        <p:nvPicPr>
          <p:cNvPr id="16388" name="图片 6" descr="Home">
            <a:hlinkClick r:id="rId5" action="ppaction://hlinksldjump"/>
          </p:cNvPr>
          <p:cNvPicPr>
            <a:picLocks noChangeAspect="1" noChangeArrowheads="1"/>
          </p:cNvPicPr>
          <p:nvPr/>
        </p:nvPicPr>
        <p:blipFill>
          <a:blip r:embed="rId6"/>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7"/>
          <a:srcRect/>
          <a:stretch>
            <a:fillRect/>
          </a:stretch>
        </p:blipFill>
        <p:spPr bwMode="auto">
          <a:xfrm>
            <a:off x="7991475" y="6262688"/>
            <a:ext cx="912813"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0">
                                            <p:txEl>
                                              <p:pRg st="3" end="3"/>
                                            </p:txEl>
                                          </p:spTgt>
                                        </p:tgtEl>
                                        <p:attrNameLst>
                                          <p:attrName>style.color</p:attrName>
                                        </p:attrNameLst>
                                      </p:cBhvr>
                                      <p:to>
                                        <a:schemeClr val="hlink"/>
                                      </p:to>
                                    </p:animClr>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animEffect transition="in" filter="dissolve">
                                      <p:cBhvr>
                                        <p:cTn id="11"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eaLnBrk="1" hangingPunct="1">
              <a:lnSpc>
                <a:spcPct val="100000"/>
              </a:lnSpc>
              <a:buFont typeface="Arial" panose="020B0604020202020204" pitchFamily="34" charset="0"/>
              <a:buChar char="•"/>
              <a:defRPr/>
            </a:pPr>
            <a:endParaRPr lang="en-US" dirty="0" smtClean="0"/>
          </a:p>
          <a:p>
            <a:pPr eaLnBrk="1" hangingPunct="1">
              <a:lnSpc>
                <a:spcPct val="100000"/>
              </a:lnSpc>
              <a:buNone/>
              <a:defRPr/>
            </a:pPr>
            <a:r>
              <a:rPr lang="en-US" dirty="0" smtClean="0"/>
              <a:t>3 How is each section of the passage introduced?</a:t>
            </a:r>
          </a:p>
          <a:p>
            <a:pPr eaLnBrk="1" hangingPunct="1">
              <a:lnSpc>
                <a:spcPct val="100000"/>
              </a:lnSpc>
              <a:buNone/>
              <a:defRPr/>
            </a:pPr>
            <a:r>
              <a:rPr lang="en-US" dirty="0" smtClean="0"/>
              <a:t>   (a) By highlighting a problem or a solution.</a:t>
            </a:r>
          </a:p>
          <a:p>
            <a:pPr eaLnBrk="1" hangingPunct="1">
              <a:lnSpc>
                <a:spcPct val="100000"/>
              </a:lnSpc>
              <a:buNone/>
              <a:defRPr/>
            </a:pPr>
            <a:r>
              <a:rPr lang="en-US" dirty="0" smtClean="0"/>
              <a:t>   (b) With the view of someone who has problems.</a:t>
            </a:r>
          </a:p>
          <a:p>
            <a:pPr eaLnBrk="1" hangingPunct="1">
              <a:lnSpc>
                <a:spcPct val="100000"/>
              </a:lnSpc>
              <a:buNone/>
              <a:defRPr/>
            </a:pPr>
            <a:r>
              <a:rPr lang="en-US" dirty="0" smtClean="0"/>
              <a:t>   (c) With a joke.</a:t>
            </a:r>
          </a:p>
          <a:p>
            <a:pPr eaLnBrk="1" hangingPunct="1">
              <a:lnSpc>
                <a:spcPct val="100000"/>
              </a:lnSpc>
              <a:buNone/>
              <a:defRPr/>
            </a:pPr>
            <a:r>
              <a:rPr lang="en-US" dirty="0" smtClean="0"/>
              <a:t>   (d) With a piece of advice.</a:t>
            </a:r>
            <a:br>
              <a:rPr lang="en-US" dirty="0" smtClean="0"/>
            </a:br>
            <a:endParaRPr lang="zh-CN" altLang="en-US" dirty="0"/>
          </a:p>
        </p:txBody>
      </p:sp>
      <p:pic>
        <p:nvPicPr>
          <p:cNvPr id="16388"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16390" name="图片 12" descr="MORE"/>
          <p:cNvPicPr>
            <a:picLocks noChangeAspect="1" noChangeArrowheads="1"/>
          </p:cNvPicPr>
          <p:nvPr/>
        </p:nvPicPr>
        <p:blipFill>
          <a:blip r:embed="rId5"/>
          <a:srcRect/>
          <a:stretch>
            <a:fillRect/>
          </a:stretch>
        </p:blipFill>
        <p:spPr bwMode="auto">
          <a:xfrm>
            <a:off x="7991475" y="6262688"/>
            <a:ext cx="912813" cy="228600"/>
          </a:xfrm>
          <a:prstGeom prst="rect">
            <a:avLst/>
          </a:prstGeom>
          <a:noFill/>
          <a:ln w="9525">
            <a:noFill/>
            <a:miter lim="800000"/>
            <a:headEnd/>
            <a:tailEnd/>
          </a:ln>
        </p:spPr>
      </p:pic>
      <p:pic>
        <p:nvPicPr>
          <p:cNvPr id="7" name="图片 5" descr="Back">
            <a:hlinkClick r:id="rId6" action="ppaction://hlinksldjump"/>
          </p:cNvPr>
          <p:cNvPicPr>
            <a:picLocks noChangeAspect="1" noChangeArrowheads="1"/>
          </p:cNvPicPr>
          <p:nvPr/>
        </p:nvPicPr>
        <p:blipFill>
          <a:blip r:embed="rId7"/>
          <a:srcRect/>
          <a:stretch>
            <a:fillRect/>
          </a:stretch>
        </p:blipFill>
        <p:spPr bwMode="auto">
          <a:xfrm>
            <a:off x="7656513" y="47625"/>
            <a:ext cx="5588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0">
                                            <p:txEl>
                                              <p:pRg st="2" end="2"/>
                                            </p:txEl>
                                          </p:spTgt>
                                        </p:tgtEl>
                                        <p:attrNameLst>
                                          <p:attrName>style.color</p:attrName>
                                        </p:attrNameLst>
                                      </p:cBhvr>
                                      <p:to>
                                        <a:schemeClr val="hlink"/>
                                      </p:to>
                                    </p:animClr>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animEffect transition="in" filter="dissolve">
                                      <p:cBhvr>
                                        <p:cTn id="11"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184150" y="627063"/>
            <a:ext cx="8834438" cy="6065837"/>
          </a:xfrm>
        </p:spPr>
        <p:txBody>
          <a:bodyPr/>
          <a:lstStyle/>
          <a:p>
            <a:pPr eaLnBrk="1" hangingPunct="1">
              <a:lnSpc>
                <a:spcPct val="100000"/>
              </a:lnSpc>
              <a:buNone/>
              <a:defRPr/>
            </a:pPr>
            <a:endParaRPr lang="en-US" dirty="0" smtClean="0"/>
          </a:p>
          <a:p>
            <a:pPr algn="just" eaLnBrk="1" hangingPunct="1">
              <a:lnSpc>
                <a:spcPct val="100000"/>
              </a:lnSpc>
              <a:buNone/>
              <a:defRPr/>
            </a:pPr>
            <a:r>
              <a:rPr lang="en-US" dirty="0" smtClean="0"/>
              <a:t>4 Which of the following does the passage most often use to achieve its purpose?</a:t>
            </a:r>
          </a:p>
          <a:p>
            <a:pPr eaLnBrk="1" hangingPunct="1">
              <a:lnSpc>
                <a:spcPct val="100000"/>
              </a:lnSpc>
              <a:buNone/>
              <a:defRPr/>
            </a:pPr>
            <a:r>
              <a:rPr lang="en-US" dirty="0" smtClean="0"/>
              <a:t>   (a) Arguments for and against.</a:t>
            </a:r>
          </a:p>
          <a:p>
            <a:pPr eaLnBrk="1" hangingPunct="1">
              <a:lnSpc>
                <a:spcPct val="100000"/>
              </a:lnSpc>
              <a:buNone/>
              <a:defRPr/>
            </a:pPr>
            <a:r>
              <a:rPr lang="en-US" dirty="0" smtClean="0"/>
              <a:t>   (b) Anecdotes.</a:t>
            </a:r>
          </a:p>
          <a:p>
            <a:pPr eaLnBrk="1" hangingPunct="1">
              <a:lnSpc>
                <a:spcPct val="100000"/>
              </a:lnSpc>
              <a:buNone/>
              <a:defRPr/>
            </a:pPr>
            <a:r>
              <a:rPr lang="en-US" dirty="0" smtClean="0"/>
              <a:t>   (c) Examples.</a:t>
            </a:r>
          </a:p>
          <a:p>
            <a:pPr eaLnBrk="1" hangingPunct="1">
              <a:lnSpc>
                <a:spcPct val="100000"/>
              </a:lnSpc>
              <a:buNone/>
              <a:defRPr/>
            </a:pPr>
            <a:r>
              <a:rPr lang="en-US" dirty="0" smtClean="0"/>
              <a:t>   (d) Instructions for advice.</a:t>
            </a:r>
            <a:br>
              <a:rPr lang="en-US" dirty="0" smtClean="0"/>
            </a:br>
            <a:endParaRPr lang="zh-CN" altLang="en-US" dirty="0"/>
          </a:p>
        </p:txBody>
      </p:sp>
      <p:pic>
        <p:nvPicPr>
          <p:cNvPr id="16388" name="图片 6" descr="Home">
            <a:hlinkClick r:id="rId3" action="ppaction://hlinksldjump"/>
          </p:cNvPr>
          <p:cNvPicPr>
            <a:picLocks noChangeAspect="1" noChangeArrowheads="1"/>
          </p:cNvPicPr>
          <p:nvPr/>
        </p:nvPicPr>
        <p:blipFill>
          <a:blip r:embed="rId4"/>
          <a:srcRect/>
          <a:stretch>
            <a:fillRect/>
          </a:stretch>
        </p:blipFill>
        <p:spPr bwMode="auto">
          <a:xfrm>
            <a:off x="8331200" y="52388"/>
            <a:ext cx="484188" cy="441325"/>
          </a:xfrm>
          <a:prstGeom prst="rect">
            <a:avLst/>
          </a:prstGeom>
          <a:noFill/>
          <a:ln w="9525">
            <a:noFill/>
            <a:miter lim="800000"/>
            <a:headEnd/>
            <a:tailEnd/>
          </a:ln>
        </p:spPr>
      </p:pic>
      <p:sp>
        <p:nvSpPr>
          <p:cNvPr id="16389" name="文本框 11"/>
          <p:cNvSpPr txBox="1">
            <a:spLocks noChangeArrowheads="1"/>
          </p:cNvSpPr>
          <p:nvPr/>
        </p:nvSpPr>
        <p:spPr bwMode="auto">
          <a:xfrm>
            <a:off x="196850" y="31750"/>
            <a:ext cx="1843088" cy="461963"/>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Exercises</a:t>
            </a:r>
          </a:p>
        </p:txBody>
      </p:sp>
      <p:pic>
        <p:nvPicPr>
          <p:cNvPr id="7" name="图片 5" descr="Back">
            <a:hlinkClick r:id="rId5" action="ppaction://hlinksldjump"/>
          </p:cNvPr>
          <p:cNvPicPr>
            <a:picLocks noChangeAspect="1" noChangeArrowheads="1"/>
          </p:cNvPicPr>
          <p:nvPr/>
        </p:nvPicPr>
        <p:blipFill>
          <a:blip r:embed="rId6"/>
          <a:srcRect/>
          <a:stretch>
            <a:fillRect/>
          </a:stretch>
        </p:blipFill>
        <p:spPr bwMode="auto">
          <a:xfrm>
            <a:off x="7656513" y="47625"/>
            <a:ext cx="558800" cy="393700"/>
          </a:xfrm>
          <a:prstGeom prst="rect">
            <a:avLst/>
          </a:prstGeom>
          <a:noFill/>
          <a:ln w="9525">
            <a:noFill/>
            <a:miter lim="800000"/>
            <a:headEnd/>
            <a:tailEnd/>
          </a:ln>
        </p:spPr>
      </p:pic>
      <p:pic>
        <p:nvPicPr>
          <p:cNvPr id="8" name="图片 2" descr="END"/>
          <p:cNvPicPr>
            <a:picLocks noChangeAspect="1" noChangeArrowheads="1"/>
          </p:cNvPicPr>
          <p:nvPr/>
        </p:nvPicPr>
        <p:blipFill>
          <a:blip r:embed="rId7"/>
          <a:srcRect/>
          <a:stretch>
            <a:fillRect/>
          </a:stretch>
        </p:blipFill>
        <p:spPr bwMode="auto">
          <a:xfrm>
            <a:off x="8379645" y="6341909"/>
            <a:ext cx="474663" cy="225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0">
                                            <p:txEl>
                                              <p:pRg st="5" end="5"/>
                                            </p:txEl>
                                          </p:spTgt>
                                        </p:tgtEl>
                                        <p:attrNameLst>
                                          <p:attrName>style.color</p:attrName>
                                        </p:attrNameLst>
                                      </p:cBhvr>
                                      <p:to>
                                        <a:schemeClr val="hlink"/>
                                      </p:to>
                                    </p:animClr>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C7EDCC"/>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C7EDCC"/>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2411</TotalTime>
  <Pages>0</Pages>
  <Words>7752</Words>
  <Characters>0</Characters>
  <Application>Microsoft Office PowerPoint</Application>
  <DocSecurity>0</DocSecurity>
  <PresentationFormat>全屏显示(4:3)</PresentationFormat>
  <Lines>0</Lines>
  <Paragraphs>896</Paragraphs>
  <Slides>112</Slides>
  <Notes>0</Notes>
  <HiddenSlides>0</HiddenSlides>
  <MMClips>0</MMClips>
  <ScaleCrop>false</ScaleCrop>
  <HeadingPairs>
    <vt:vector size="4" baseType="variant">
      <vt:variant>
        <vt:lpstr>主题</vt:lpstr>
      </vt:variant>
      <vt:variant>
        <vt:i4>2</vt:i4>
      </vt:variant>
      <vt:variant>
        <vt:lpstr>幻灯片标题</vt:lpstr>
      </vt:variant>
      <vt:variant>
        <vt:i4>112</vt:i4>
      </vt:variant>
    </vt:vector>
  </HeadingPairs>
  <TitlesOfParts>
    <vt:vector size="114" baseType="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akaGstripe</dc:creator>
  <cp:lastModifiedBy>cb</cp:lastModifiedBy>
  <cp:revision>423</cp:revision>
  <dcterms:created xsi:type="dcterms:W3CDTF">2016-01-09T11:49:44Z</dcterms:created>
  <dcterms:modified xsi:type="dcterms:W3CDTF">2016-08-12T03:30:16Z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2052-10.1.0.5458</vt:lpwstr>
  </property>
</Properties>
</file>